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notesMasterIdLst>
    <p:notesMasterId r:id="rId19"/>
  </p:notesMasterIdLst>
  <p:sldIdLst>
    <p:sldId id="648" r:id="rId5"/>
    <p:sldId id="600" r:id="rId6"/>
    <p:sldId id="663" r:id="rId7"/>
    <p:sldId id="645" r:id="rId8"/>
    <p:sldId id="672" r:id="rId9"/>
    <p:sldId id="664" r:id="rId10"/>
    <p:sldId id="643" r:id="rId11"/>
    <p:sldId id="642" r:id="rId12"/>
    <p:sldId id="666" r:id="rId13"/>
    <p:sldId id="667" r:id="rId14"/>
    <p:sldId id="649" r:id="rId15"/>
    <p:sldId id="670" r:id="rId16"/>
    <p:sldId id="671" r:id="rId17"/>
    <p:sldId id="668" r:id="rId18"/>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West" initials="JW" lastIdx="1" clrIdx="0">
    <p:extLst>
      <p:ext uri="{19B8F6BF-5375-455C-9EA6-DF929625EA0E}">
        <p15:presenceInfo xmlns:p15="http://schemas.microsoft.com/office/powerpoint/2012/main" userId="Jason West" providerId="None"/>
      </p:ext>
    </p:extLst>
  </p:cmAuthor>
  <p:cmAuthor id="2" name="Monique Hutchings" initials="MH" lastIdx="1" clrIdx="1">
    <p:extLst>
      <p:ext uri="{19B8F6BF-5375-455C-9EA6-DF929625EA0E}">
        <p15:presenceInfo xmlns:p15="http://schemas.microsoft.com/office/powerpoint/2012/main" userId="S-1-5-21-854245398-1078145449-1343024091-1628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44853" autoAdjust="0"/>
  </p:normalViewPr>
  <p:slideViewPr>
    <p:cSldViewPr snapToGrid="0">
      <p:cViewPr varScale="1">
        <p:scale>
          <a:sx n="48" d="100"/>
          <a:sy n="48" d="100"/>
        </p:scale>
        <p:origin x="1188" y="48"/>
      </p:cViewPr>
      <p:guideLst>
        <p:guide orient="horz" pos="2251"/>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CD4A3EF-643B-4543-AC58-67DA34B10C62}" type="datetimeFigureOut">
              <a:rPr lang="en-AU" smtClean="0"/>
              <a:t>15/06/2020</a:t>
            </a:fld>
            <a:endParaRPr lang="en-AU"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F9696E82-5E2E-450F-86CC-A59CDB14B8D8}" type="slidenum">
              <a:rPr lang="en-AU" smtClean="0"/>
              <a:t>‹#›</a:t>
            </a:fld>
            <a:endParaRPr lang="en-AU" dirty="0"/>
          </a:p>
        </p:txBody>
      </p:sp>
    </p:spTree>
    <p:extLst>
      <p:ext uri="{BB962C8B-B14F-4D97-AF65-F5344CB8AC3E}">
        <p14:creationId xmlns:p14="http://schemas.microsoft.com/office/powerpoint/2010/main" val="199510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52EbGUsUd5Q&amp;feature=youtu.b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Start at 2:58 – turn to next slide at 3:00pm (AEST)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553570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[time allowed: 2 minutes]</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MK:</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We would like to hear your feedback on today’s webinar so we can continue to improve them for you.</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We just have three quick questions that will take less than a minute. You will see the poll pop up on the screen now so if you could please take part we would appreciate it.</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[Host to launch polls – once poll disappears MK to continue]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54435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AU" altLang="en-US" sz="1200" dirty="0">
                <a:ea typeface="ＭＳ Ｐゴシック" pitchFamily="34" charset="-128"/>
              </a:rPr>
              <a:t>[TIME ALLOWANCE: 30 SECS]</a:t>
            </a:r>
          </a:p>
          <a:p>
            <a:pPr>
              <a:lnSpc>
                <a:spcPct val="90000"/>
              </a:lnSpc>
            </a:pPr>
            <a:endParaRPr lang="en-AU" altLang="en-US" sz="1200" dirty="0">
              <a:ea typeface="ＭＳ Ｐゴシック" pitchFamily="34" charset="-128"/>
            </a:endParaRPr>
          </a:p>
          <a:p>
            <a:pPr>
              <a:lnSpc>
                <a:spcPct val="90000"/>
              </a:lnSpc>
            </a:pPr>
            <a:r>
              <a:rPr lang="en-AU" altLang="en-US" sz="1200" dirty="0">
                <a:ea typeface="ＭＳ Ｐゴシック" pitchFamily="34" charset="-128"/>
              </a:rPr>
              <a:t>MK:</a:t>
            </a:r>
          </a:p>
          <a:p>
            <a:pPr>
              <a:lnSpc>
                <a:spcPct val="90000"/>
              </a:lnSpc>
            </a:pPr>
            <a:endParaRPr lang="en-AU" altLang="en-US" sz="1200" dirty="0">
              <a:ea typeface="ＭＳ Ｐゴシック" pitchFamily="34" charset="-128"/>
            </a:endParaRPr>
          </a:p>
          <a:p>
            <a:pPr>
              <a:lnSpc>
                <a:spcPct val="90000"/>
              </a:lnSpc>
            </a:pPr>
            <a:r>
              <a:rPr lang="en-AU" altLang="en-US" sz="1200" dirty="0">
                <a:ea typeface="ＭＳ Ｐゴシック" pitchFamily="34" charset="-128"/>
              </a:rPr>
              <a:t>Importantly here are some links to keep you updated on what we have been doing in relation to the coronavirus and our remote learning.</a:t>
            </a:r>
          </a:p>
          <a:p>
            <a:pPr>
              <a:lnSpc>
                <a:spcPct val="90000"/>
              </a:lnSpc>
            </a:pPr>
            <a:endParaRPr lang="en-AU" altLang="en-US" sz="1200" dirty="0">
              <a:ea typeface="ＭＳ Ｐゴシック" pitchFamily="34" charset="-128"/>
            </a:endParaRPr>
          </a:p>
          <a:p>
            <a:pPr>
              <a:lnSpc>
                <a:spcPct val="90000"/>
              </a:lnSpc>
            </a:pPr>
            <a:r>
              <a:rPr lang="en-AU" altLang="en-US" sz="1200" dirty="0">
                <a:ea typeface="ＭＳ Ｐゴシック" pitchFamily="34" charset="-128"/>
              </a:rPr>
              <a:t>These pages are regularly updated so I encourage you to familiarise yourself with these pages as they will provide you with the latest information for your students.</a:t>
            </a:r>
          </a:p>
          <a:p>
            <a:pPr>
              <a:lnSpc>
                <a:spcPct val="90000"/>
              </a:lnSpc>
            </a:pPr>
            <a:endParaRPr lang="en-AU" altLang="en-US" sz="1200" dirty="0">
              <a:ea typeface="ＭＳ Ｐゴシック" pitchFamily="34" charset="-128"/>
            </a:endParaRPr>
          </a:p>
          <a:p>
            <a:pPr>
              <a:lnSpc>
                <a:spcPct val="90000"/>
              </a:lnSpc>
            </a:pPr>
            <a:endParaRPr lang="en-AU" altLang="en-US" sz="1200"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435906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[TIME ALLOWANCE: 30 SECS]</a:t>
            </a:r>
          </a:p>
          <a:p>
            <a:endParaRPr lang="en-AU" dirty="0"/>
          </a:p>
          <a:p>
            <a:r>
              <a:rPr lang="en-AU" dirty="0"/>
              <a:t>MK:</a:t>
            </a:r>
          </a:p>
          <a:p>
            <a:endParaRPr lang="en-AU" dirty="0"/>
          </a:p>
          <a:p>
            <a:r>
              <a:rPr lang="en-AU" dirty="0"/>
              <a:t>We’ve had some questions from our partners where they can find our training material.</a:t>
            </a:r>
          </a:p>
          <a:p>
            <a:endParaRPr lang="en-AU" dirty="0"/>
          </a:p>
          <a:p>
            <a:r>
              <a:rPr lang="en-AU" dirty="0"/>
              <a:t>On our main page, go to the bottom of the page, click on CHANNEL PARTNERS </a:t>
            </a:r>
          </a:p>
          <a:p>
            <a:endParaRPr lang="en-AU" dirty="0"/>
          </a:p>
        </p:txBody>
      </p:sp>
      <p:sp>
        <p:nvSpPr>
          <p:cNvPr id="4" name="Slide Number Placeholder 3"/>
          <p:cNvSpPr>
            <a:spLocks noGrp="1"/>
          </p:cNvSpPr>
          <p:nvPr>
            <p:ph type="sldNum" sz="quarter" idx="10"/>
          </p:nvPr>
        </p:nvSpPr>
        <p:spPr/>
        <p:txBody>
          <a:bodyPr/>
          <a:lstStyle/>
          <a:p>
            <a:fld id="{F9696E82-5E2E-450F-86CC-A59CDB14B8D8}" type="slidenum">
              <a:rPr lang="en-AU" smtClean="0"/>
              <a:t>12</a:t>
            </a:fld>
            <a:endParaRPr lang="en-AU" dirty="0"/>
          </a:p>
        </p:txBody>
      </p:sp>
    </p:spTree>
    <p:extLst>
      <p:ext uri="{BB962C8B-B14F-4D97-AF65-F5344CB8AC3E}">
        <p14:creationId xmlns:p14="http://schemas.microsoft.com/office/powerpoint/2010/main" val="2237793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[TIME ALLOWANCE: 30 SECS]</a:t>
            </a:r>
          </a:p>
          <a:p>
            <a:endParaRPr lang="en-AU" dirty="0"/>
          </a:p>
          <a:p>
            <a:r>
              <a:rPr lang="en-AU" dirty="0"/>
              <a:t>MK:</a:t>
            </a:r>
          </a:p>
          <a:p>
            <a:endParaRPr lang="en-AU" dirty="0"/>
          </a:p>
          <a:p>
            <a:r>
              <a:rPr lang="en-AU" dirty="0"/>
              <a:t>Click on MARKETING RESOURCES </a:t>
            </a:r>
          </a:p>
          <a:p>
            <a:endParaRPr lang="en-AU" dirty="0"/>
          </a:p>
          <a:p>
            <a:r>
              <a:rPr lang="en-AU" dirty="0"/>
              <a:t>And click on TRAINING MATERIAL.</a:t>
            </a:r>
          </a:p>
          <a:p>
            <a:endParaRPr lang="en-AU" dirty="0"/>
          </a:p>
          <a:p>
            <a:r>
              <a:rPr lang="en-AU" dirty="0"/>
              <a:t>If you haven’t had a look at what is available for you on the Partner Portal I invite you to go in and explore what material and assets we have for you and your team.</a:t>
            </a:r>
          </a:p>
          <a:p>
            <a:endParaRPr lang="en-AU" dirty="0"/>
          </a:p>
        </p:txBody>
      </p:sp>
      <p:sp>
        <p:nvSpPr>
          <p:cNvPr id="4" name="Slide Number Placeholder 3"/>
          <p:cNvSpPr>
            <a:spLocks noGrp="1"/>
          </p:cNvSpPr>
          <p:nvPr>
            <p:ph type="sldNum" sz="quarter" idx="10"/>
          </p:nvPr>
        </p:nvSpPr>
        <p:spPr/>
        <p:txBody>
          <a:bodyPr/>
          <a:lstStyle/>
          <a:p>
            <a:fld id="{F9696E82-5E2E-450F-86CC-A59CDB14B8D8}" type="slidenum">
              <a:rPr lang="en-AU" smtClean="0"/>
              <a:t>13</a:t>
            </a:fld>
            <a:endParaRPr lang="en-AU" dirty="0"/>
          </a:p>
        </p:txBody>
      </p:sp>
    </p:spTree>
    <p:extLst>
      <p:ext uri="{BB962C8B-B14F-4D97-AF65-F5344CB8AC3E}">
        <p14:creationId xmlns:p14="http://schemas.microsoft.com/office/powerpoint/2010/main" val="389438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[time allowed: 5 minutes]</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MK:</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I want to thank you for joining us today and we trust you found it useful so you can confidently promote UTS Insearch to your students.</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Thank you to Jason West, Kathryn De Carlo, Eva Choi and all our Partner Managers and the team behind the scenes of this webinar.</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Keep your questions coming and we will continue to answer them offline.</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From all of us at UTS Insearch, we want to wish you all the best, stay positive and stay safe.</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[MK to leave this slide sharing, mute and turn off camera – do not exit the webinar. The host will end the webinar for all after 5mins]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32372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Segoe UI Light" panose="020B0502040204020203" pitchFamily="34" charset="0"/>
                <a:ea typeface="+mn-ea"/>
                <a:cs typeface="+mn-cs"/>
              </a:rPr>
              <a:t>[time allowance: 3 minutes]</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EC:</a:t>
            </a:r>
          </a:p>
          <a:p>
            <a:pPr lvl="0"/>
            <a:endParaRPr lang="en-AU" sz="1200" kern="1200" dirty="0">
              <a:solidFill>
                <a:schemeClr val="tx1"/>
              </a:solidFill>
              <a:effectLst/>
              <a:latin typeface="Segoe UI Light" panose="020B0502040204020203" pitchFamily="34" charset="0"/>
              <a:ea typeface="+mn-ea"/>
              <a:cs typeface="+mn-cs"/>
            </a:endParaRPr>
          </a:p>
          <a:p>
            <a:r>
              <a:rPr lang="en-US" sz="1200" kern="1200" dirty="0">
                <a:solidFill>
                  <a:schemeClr val="tx1"/>
                </a:solidFill>
                <a:effectLst/>
                <a:latin typeface="+mn-lt"/>
                <a:ea typeface="+mn-ea"/>
                <a:cs typeface="+mn-cs"/>
              </a:rPr>
              <a:t>Welcome back to those who are joining us again for our remote learning webinar. </a:t>
            </a:r>
          </a:p>
          <a:p>
            <a:endParaRPr lang="en-US" sz="1200" kern="1200" dirty="0">
              <a:solidFill>
                <a:schemeClr val="tx1"/>
              </a:solidFill>
              <a:effectLst/>
              <a:latin typeface="+mn-lt"/>
              <a:ea typeface="+mn-ea"/>
              <a:cs typeface="+mn-cs"/>
            </a:endParaRPr>
          </a:p>
          <a:p>
            <a:r>
              <a:rPr lang="en-AU" sz="1200" kern="1200" dirty="0">
                <a:solidFill>
                  <a:schemeClr val="tx1"/>
                </a:solidFill>
                <a:effectLst/>
                <a:latin typeface="Segoe UI Light" panose="020B0502040204020203" pitchFamily="34" charset="0"/>
                <a:ea typeface="+mn-ea"/>
                <a:cs typeface="+mn-cs"/>
              </a:rPr>
              <a:t>To check that you can hear and see me well can you please type into the CHAT section YES</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[wait for some responses]</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Ok, that’s great.</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Welcome everyone, thank you for supporting us and being online with us today.</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had a fantastic response to our webinar series and some very positive feedback which is encouraging for us because we are here to support you the best way we can in this challenging time.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we start, I’d like to introduce you to Mariam </a:t>
            </a:r>
            <a:r>
              <a:rPr lang="en-US" sz="1200" kern="1200" dirty="0" err="1">
                <a:solidFill>
                  <a:schemeClr val="tx1"/>
                </a:solidFill>
                <a:effectLst/>
                <a:latin typeface="+mn-lt"/>
                <a:ea typeface="+mn-ea"/>
                <a:cs typeface="+mn-cs"/>
              </a:rPr>
              <a:t>Kartikatrensi</a:t>
            </a:r>
            <a:r>
              <a:rPr lang="en-US" sz="1200" kern="1200" dirty="0">
                <a:solidFill>
                  <a:schemeClr val="tx1"/>
                </a:solidFill>
                <a:effectLst/>
                <a:latin typeface="+mn-lt"/>
                <a:ea typeface="+mn-ea"/>
                <a:cs typeface="+mn-cs"/>
              </a:rPr>
              <a:t>, our </a:t>
            </a:r>
            <a:r>
              <a:rPr lang="en-AU" sz="1200" kern="1200" dirty="0">
                <a:solidFill>
                  <a:schemeClr val="tx1"/>
                </a:solidFill>
                <a:effectLst/>
                <a:latin typeface="Segoe UI Light" panose="020B0502040204020203" pitchFamily="34" charset="0"/>
                <a:ea typeface="+mn-ea"/>
                <a:cs typeface="+mn-cs"/>
              </a:rPr>
              <a:t>new Country Director for Indonesia. Mariam joined UTS Insearch in 2015 as Director of Indonesian Development where she facilitated the establishment of new ventures and partnership with government and higher education in Australia and Indonesia. She has been in the international education industry for 14 years.</a:t>
            </a:r>
          </a:p>
          <a:p>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30 secs: MK: hello and welcome everyone </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And Pankaj Jain, Regional Director India and Subcontinent. </a:t>
            </a:r>
            <a:r>
              <a:rPr lang="en-GB" sz="1200" kern="1200" dirty="0">
                <a:solidFill>
                  <a:schemeClr val="tx1"/>
                </a:solidFill>
                <a:effectLst/>
                <a:latin typeface="Segoe UI Light" panose="020B0502040204020203" pitchFamily="34" charset="0"/>
                <a:ea typeface="+mn-ea"/>
                <a:cs typeface="+mn-cs"/>
              </a:rPr>
              <a:t>Pankaj started at UTS Insearch early this year. He brings 21 years of experience in the International Education industry. He was the Director South Asia for the University of Leeds (UK) from 1999-2009 and also managed his own Consultancy firm for 10 years. </a:t>
            </a:r>
            <a:endParaRPr lang="en-AU" sz="1200" kern="1200" dirty="0">
              <a:solidFill>
                <a:schemeClr val="tx1"/>
              </a:solidFill>
              <a:effectLst/>
              <a:latin typeface="Segoe UI Light" panose="020B0502040204020203" pitchFamily="34" charset="0"/>
              <a:ea typeface="+mn-ea"/>
              <a:cs typeface="+mn-cs"/>
            </a:endParaRP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30 secs: PJ: hello and thanks for joining. </a:t>
            </a:r>
          </a:p>
          <a:p>
            <a:pPr lvl="0"/>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Today’s webinar will demonstrate how we are supporting our students to stay on track of their goal to study at UTS. We believe our remote learning provides our students with some unique opportunities to build resilience and adaptability, just some of our key learning outcomes that ensures their success at UTS and beyond. We are proud of our extensive academic, technical and welfare support services offered as we work to continuously improve our offerings based on student and teacher feedback.</a:t>
            </a:r>
          </a:p>
          <a:p>
            <a:pPr lvl="0"/>
            <a:endParaRPr lang="en-AU" sz="1200" kern="1200" dirty="0">
              <a:solidFill>
                <a:schemeClr val="tx1"/>
              </a:solidFill>
              <a:effectLst/>
              <a:latin typeface="Segoe UI Ligh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sz="1200" kern="1200" dirty="0">
                <a:solidFill>
                  <a:schemeClr val="tx1"/>
                </a:solidFill>
                <a:effectLst/>
                <a:latin typeface="Segoe UI Light" panose="020B0502040204020203" pitchFamily="34" charset="0"/>
                <a:ea typeface="+mn-ea"/>
                <a:cs typeface="+mn-cs"/>
              </a:rPr>
              <a:t>Just a reminder we have the </a:t>
            </a:r>
            <a:r>
              <a:rPr lang="en-AU" sz="1200" b="1" kern="1200" dirty="0">
                <a:solidFill>
                  <a:schemeClr val="tx1"/>
                </a:solidFill>
                <a:effectLst/>
                <a:latin typeface="Segoe UI Light" panose="020B0502040204020203" pitchFamily="34" charset="0"/>
                <a:ea typeface="+mn-ea"/>
                <a:cs typeface="+mn-cs"/>
              </a:rPr>
              <a:t>training material from today</a:t>
            </a:r>
            <a:r>
              <a:rPr lang="en-AU" sz="1200" kern="1200" dirty="0">
                <a:solidFill>
                  <a:schemeClr val="tx1"/>
                </a:solidFill>
                <a:effectLst/>
                <a:latin typeface="Segoe UI Light" panose="020B0502040204020203" pitchFamily="34" charset="0"/>
                <a:ea typeface="+mn-ea"/>
                <a:cs typeface="+mn-cs"/>
              </a:rPr>
              <a:t> including the recorded webinar video available on our Channel Partner Portal and we’ll show you where to find these later in the presentation.</a:t>
            </a:r>
          </a:p>
          <a:p>
            <a:r>
              <a:rPr lang="en-AU" sz="1200" kern="1200" dirty="0">
                <a:solidFill>
                  <a:schemeClr val="tx1"/>
                </a:solidFill>
                <a:effectLst/>
                <a:latin typeface="Segoe UI Light" panose="020B0502040204020203" pitchFamily="34" charset="0"/>
                <a:ea typeface="+mn-ea"/>
                <a:cs typeface="+mn-cs"/>
              </a:rPr>
              <a:t> </a:t>
            </a:r>
          </a:p>
          <a:p>
            <a:pPr lvl="0"/>
            <a:r>
              <a:rPr lang="en-AU" sz="1200" b="1" kern="1200" dirty="0">
                <a:solidFill>
                  <a:schemeClr val="tx1"/>
                </a:solidFill>
                <a:effectLst/>
                <a:latin typeface="Segoe UI Light" panose="020B0502040204020203" pitchFamily="34" charset="0"/>
                <a:ea typeface="+mn-ea"/>
                <a:cs typeface="+mn-cs"/>
              </a:rPr>
              <a:t>Feel free to contact</a:t>
            </a:r>
            <a:r>
              <a:rPr lang="en-AU" sz="1200" kern="1200" dirty="0">
                <a:solidFill>
                  <a:schemeClr val="tx1"/>
                </a:solidFill>
                <a:effectLst/>
                <a:latin typeface="Segoe UI Light" panose="020B0502040204020203" pitchFamily="34" charset="0"/>
                <a:ea typeface="+mn-ea"/>
                <a:cs typeface="+mn-cs"/>
              </a:rPr>
              <a:t> myself or your Partner Manager if you have any questions.</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Stay safe and stay positive. </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I will now pass you over to Mariam who will be hosting today’s webinar.</a:t>
            </a:r>
          </a:p>
          <a:p>
            <a:pPr lvl="0"/>
            <a:r>
              <a:rPr lang="en-AU" sz="1200" kern="1200" dirty="0">
                <a:solidFill>
                  <a:schemeClr val="tx1"/>
                </a:solidFill>
                <a:effectLst/>
                <a:latin typeface="Segoe UI Light" panose="020B0502040204020203" pitchFamily="34" charset="0"/>
                <a:ea typeface="+mn-ea"/>
                <a:cs typeface="+mn-cs"/>
              </a:rPr>
              <a:t>Over to you Mariam…</a:t>
            </a:r>
          </a:p>
          <a:p>
            <a:br>
              <a:rPr lang="en-US" sz="1200" kern="1200" dirty="0">
                <a:solidFill>
                  <a:schemeClr val="tx1"/>
                </a:solidFill>
                <a:effectLst/>
                <a:latin typeface="+mn-lt"/>
                <a:ea typeface="+mn-ea"/>
                <a:cs typeface="+mn-cs"/>
              </a:rPr>
            </a:br>
            <a:endParaRPr lang="en-AU" sz="1200" kern="1200" dirty="0">
              <a:solidFill>
                <a:schemeClr val="tx1"/>
              </a:solidFill>
              <a:effectLst/>
              <a:latin typeface="Segoe UI Light" panose="020B0502040204020203"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56843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Segoe UI Light" panose="020B0502040204020203" pitchFamily="34" charset="0"/>
                <a:ea typeface="+mn-ea"/>
                <a:cs typeface="+mn-cs"/>
              </a:rPr>
              <a:t>[TIME ALLOWANCE: 1 minute]</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MK:</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Thanks Eva</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Today we are going to cover our remote learning English programs. You’ll see some examples of what we are offering in our remote learning classes and how we deliver them. We will also outline the engagement and support offered to students as well as the assessment and articulation details. </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You’ll also hear from one of our teachers on how they are delivering the content.</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We will be sharing some important dates and links on where to find important information.</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And to conclude we have a LIVE Q&amp;A, so please start thinking about questions you would like to ask.</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Please add your questions as the webinar is progressing in the Q&amp;A section and NOT the CHAT section. I won’t be able to see them if they are in the CHAT section.</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Thank you.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03852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[time allowance: 1 minute]</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DB:</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I’m pleased to introduce our presenters for today’s webinar. </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r>
              <a:rPr lang="en-AU" sz="1200" kern="1200" dirty="0">
                <a:solidFill>
                  <a:schemeClr val="tx1"/>
                </a:solidFill>
                <a:effectLst/>
                <a:latin typeface="+mn-lt"/>
                <a:ea typeface="+mn-ea"/>
                <a:cs typeface="+mn-cs"/>
              </a:rPr>
              <a:t>Jason West is the Director of Studies ELT. He works with English language teachers, students and ensures a high-quality education delivery for students at UTS Insearch. Jason has presented at several international conferences in the TESOL field and was the former Head of English at SILC, our joint-venture partner in Shanghai.</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Franca Turrin </a:t>
            </a:r>
            <a:r>
              <a:rPr lang="en-AU" sz="1200" kern="1200" dirty="0">
                <a:solidFill>
                  <a:schemeClr val="tx1"/>
                </a:solidFill>
                <a:effectLst/>
                <a:latin typeface="+mn-lt"/>
                <a:ea typeface="+mn-ea"/>
                <a:cs typeface="+mn-cs"/>
              </a:rPr>
              <a:t>is one of UTS </a:t>
            </a:r>
            <a:r>
              <a:rPr lang="en-AU" sz="1200" kern="1200" dirty="0" err="1">
                <a:solidFill>
                  <a:schemeClr val="tx1"/>
                </a:solidFill>
                <a:effectLst/>
                <a:latin typeface="+mn-lt"/>
                <a:ea typeface="+mn-ea"/>
                <a:cs typeface="+mn-cs"/>
              </a:rPr>
              <a:t>Insearch’s</a:t>
            </a:r>
            <a:r>
              <a:rPr lang="en-AU" sz="1200" kern="1200" dirty="0">
                <a:solidFill>
                  <a:schemeClr val="tx1"/>
                </a:solidFill>
                <a:effectLst/>
                <a:latin typeface="+mn-lt"/>
                <a:ea typeface="+mn-ea"/>
                <a:cs typeface="+mn-cs"/>
              </a:rPr>
              <a:t> English Language Teachers</a:t>
            </a:r>
            <a:r>
              <a:rPr lang="en-US" sz="1200" kern="1200" dirty="0">
                <a:solidFill>
                  <a:schemeClr val="tx1"/>
                </a:solidFill>
                <a:effectLst/>
                <a:latin typeface="+mn-lt"/>
                <a:ea typeface="+mn-ea"/>
                <a:cs typeface="+mn-cs"/>
              </a:rPr>
              <a:t>. She has a degree from Sydney University in languages and a degree from RMIT in Visual Communications. She’s been able to use these skills to complement her teaching in a blended learning environment.</a:t>
            </a:r>
            <a:r>
              <a:rPr lang="en-AU" sz="1200" kern="1200" dirty="0">
                <a:solidFill>
                  <a:schemeClr val="tx1"/>
                </a:solidFill>
                <a:effectLst/>
                <a:latin typeface="+mn-lt"/>
                <a:ea typeface="+mn-ea"/>
                <a:cs typeface="+mn-cs"/>
              </a:rPr>
              <a:t> Her teaching is defined by a student centeredness approach with an affinity for technology with her aim to empower students to learn and work independently in preparation for university.</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Also, joining us in the Live Q&amp;A today will be Kathryn DeCarlo, our Admissions Manager.</a:t>
            </a:r>
          </a:p>
          <a:p>
            <a:pPr marL="0" marR="0" lvl="0" indent="0" algn="l" defTabSz="914400" rtl="0" eaLnBrk="1" fontAlgn="auto" latinLnBrk="0" hangingPunct="1">
              <a:lnSpc>
                <a:spcPct val="100000"/>
              </a:lnSpc>
              <a:spcBef>
                <a:spcPts val="0"/>
              </a:spcBef>
              <a:spcAft>
                <a:spcPts val="400"/>
              </a:spcAft>
              <a:buClrTx/>
              <a:buSzTx/>
              <a:buFontTx/>
              <a:buNone/>
              <a:tabLst/>
              <a:defRPr/>
            </a:pPr>
            <a:r>
              <a:rPr lang="en-AU" sz="1200" kern="1200" dirty="0">
                <a:solidFill>
                  <a:schemeClr val="tx1"/>
                </a:solidFill>
                <a:effectLst/>
                <a:latin typeface="+mn-lt"/>
                <a:ea typeface="+mn-ea"/>
                <a:cs typeface="+mn-cs"/>
              </a:rPr>
              <a:t>Kathryn has been with UTS Insearch since 2017, having been in the education industry for 19 years Kathryn not only has experience in all things Admissions; she also has a vast knowledge of the intricacies of Student Recruitment and the activities relating to the important work our channel partners undertake </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We will now be sharing a pre-prepared presentation for you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938933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[time allowance: 20.26 minutes]</a:t>
            </a:r>
          </a:p>
          <a:p>
            <a:r>
              <a:rPr lang="en-AU" dirty="0"/>
              <a:t>FD to play video</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hlinkClick r:id="rId3" tooltip="https://www.youtube.com/watch?v=52ebgusud5q&amp;feature=youtu.be"/>
              </a:rPr>
              <a:t>https://www.youtube.com/watch?v=52EbGUsUd5Q&amp;feature=youtu.be</a:t>
            </a:r>
            <a:endParaRPr lang="en-AU" sz="1200" b="0" i="0" kern="1200" dirty="0">
              <a:solidFill>
                <a:schemeClr val="tx1"/>
              </a:solidFill>
              <a:effectLst/>
              <a:latin typeface="+mn-lt"/>
              <a:ea typeface="+mn-ea"/>
              <a:cs typeface="+mn-cs"/>
            </a:endParaRPr>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90206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[Time allowance: 2 minutes]</a:t>
            </a:r>
          </a:p>
          <a:p>
            <a:endParaRPr lang="en-AU" dirty="0"/>
          </a:p>
          <a:p>
            <a:r>
              <a:rPr lang="en-AU" dirty="0"/>
              <a:t>MK: </a:t>
            </a:r>
          </a:p>
          <a:p>
            <a:endParaRPr lang="en-AU" dirty="0"/>
          </a:p>
          <a:p>
            <a:r>
              <a:rPr lang="en-AU" dirty="0"/>
              <a:t>I’d like to share with you an important change to our English program. </a:t>
            </a:r>
          </a:p>
          <a:p>
            <a:endParaRPr lang="en-AU" dirty="0"/>
          </a:p>
          <a:p>
            <a:r>
              <a:rPr lang="en-AU" sz="1200" kern="1200" dirty="0">
                <a:solidFill>
                  <a:schemeClr val="tx1"/>
                </a:solidFill>
                <a:effectLst/>
                <a:latin typeface="+mn-lt"/>
                <a:ea typeface="+mn-ea"/>
                <a:cs typeface="+mn-cs"/>
              </a:rPr>
              <a:t>From Term 6, UTS Insearch will no longer teach General English programs. We are committed to delivering premium quality education for our students and our mission of providing a pathway to UTS is best served via our Academic English programs. So while General English is being phased out, you’ll be pleased to know we have increased the entry requirements we recognise for our Academic English programs.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You can find more information on our website through the link on your screen</a:t>
            </a:r>
          </a:p>
          <a:p>
            <a:endParaRPr lang="en-AU" dirty="0"/>
          </a:p>
          <a:p>
            <a:r>
              <a:rPr lang="en-AU" dirty="0"/>
              <a:t>If you have any questions regarding this please use the Q&amp;A function and Jason will be able to answer them live. </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3596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[time allowance: 10 minutes]</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MK</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Now is the time to ask your questions, can I remind you all NOT to use the CHAT section, please use the Q&amp;A section.</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Mariam: I would like to kick the Q&amp;A off with a questions we’ve received from a few of you since our move to remote learning and that is about pricing.</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r>
              <a:rPr lang="en-GB" sz="1200" kern="1200" dirty="0">
                <a:solidFill>
                  <a:schemeClr val="tx1"/>
                </a:solidFill>
                <a:effectLst/>
                <a:latin typeface="+mn-lt"/>
                <a:ea typeface="+mn-ea"/>
                <a:cs typeface="+mn-cs"/>
              </a:rPr>
              <a:t>Remote learning is a very effective mode of education. Our programs delivered using remote learning lead to the same qualifications, which take students into their UTS degree, and in many cases, they can fast-track to the second year at UTS depending on the course chosen.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Critical to UTS </a:t>
            </a:r>
            <a:r>
              <a:rPr lang="en-GB" sz="1200" kern="1200" dirty="0" err="1">
                <a:solidFill>
                  <a:schemeClr val="tx1"/>
                </a:solidFill>
                <a:effectLst/>
                <a:latin typeface="+mn-lt"/>
                <a:ea typeface="+mn-ea"/>
                <a:cs typeface="+mn-cs"/>
              </a:rPr>
              <a:t>Insearch’s</a:t>
            </a:r>
            <a:r>
              <a:rPr lang="en-GB" sz="1200" kern="1200" dirty="0">
                <a:solidFill>
                  <a:schemeClr val="tx1"/>
                </a:solidFill>
                <a:effectLst/>
                <a:latin typeface="+mn-lt"/>
                <a:ea typeface="+mn-ea"/>
                <a:cs typeface="+mn-cs"/>
              </a:rPr>
              <a:t> commitment to educating students are delivery of: high quality curriculum (aligned with UTS), small class sizes, personal attention and support - and our remote learning offers this too. We are continuing to invest in the student experience and deliver this with our high standards. We have made significant investments to help ensure the educational experience is not interrupted or put on hold for many months, so students can actualise the benefits of their education as soon as possible and stay on track to get to UTS.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provide a wide range of student support through our Study Success Advisers to keep students on track. In additional to teacher-led classes, there are workshops to enhance Academic and English skills and online social activities being developed to keep students connected.  Our classes use the latest technology and modern learning management systems, supported by a friendly IT team.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these reasons, discounting tuition fees is not appropriate.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any student is facing financial hardship because of COVID-19 impacts, they should contact our Welfare Team to discuss their specific situation.</a:t>
            </a:r>
          </a:p>
          <a:p>
            <a:endParaRPr lang="en-GB" sz="1200" kern="1200" dirty="0">
              <a:solidFill>
                <a:schemeClr val="tx1"/>
              </a:solidFill>
              <a:effectLst/>
              <a:latin typeface="+mn-lt"/>
              <a:ea typeface="+mn-ea"/>
              <a:cs typeface="+mn-cs"/>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[Annette to send Mariam the questions through private chat. MK to read the questions out loud and field to the appropriate person for answering.</a:t>
            </a: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Jason, Kat or the PMs]</a:t>
            </a:r>
          </a:p>
          <a:p>
            <a:pPr marL="0" marR="0" lvl="0" indent="0" algn="l" defTabSz="457200" rtl="0" eaLnBrk="0" fontAlgn="base" latinLnBrk="0" hangingPunct="0">
              <a:lnSpc>
                <a:spcPct val="90000"/>
              </a:lnSpc>
              <a:spcBef>
                <a:spcPct val="30000"/>
              </a:spcBef>
              <a:spcAft>
                <a:spcPct val="0"/>
              </a:spcAft>
              <a:buClrTx/>
              <a:buSzTx/>
              <a:buFontTx/>
              <a:buNone/>
              <a:tabLst/>
              <a:defRPr/>
            </a:pPr>
            <a:br>
              <a:rPr lang="en-AU" altLang="en-US" sz="1200" dirty="0">
                <a:ea typeface="ＭＳ Ｐゴシック" pitchFamily="34" charset="-128"/>
              </a:rPr>
            </a:br>
            <a:r>
              <a:rPr lang="en-AU" altLang="en-US" sz="1200" dirty="0">
                <a:ea typeface="ＭＳ Ｐゴシック" pitchFamily="34" charset="-128"/>
              </a:rPr>
              <a:t>[Once time is up MK to end the session with:]</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MK:</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Thanks for the questions, keep them coming and we will continue to answer them offline. We will have the Q&amp;A, on-demand webinar and presentation available for you on our partner portal which we will show in shortly where to find that information and a host of other valuable information to help you counsel students.</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A big thank you to Jason, Kat and all the Partner Managers for joining us today.</a:t>
            </a:r>
          </a:p>
          <a:p>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44259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[time allowed: 30 secs]</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MK:</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A reminder for you all to please contact your Partner Manager for your any remote learning questions</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37692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[time allowed: 30 secs]</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MK:</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A friendly reminder of the important dates for the rest of 2020.</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The commencement date, Orientation week and Census date for Semester 2 and 3 you need to be aware of.</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96287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114366"/>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pos="7287">
          <p15:clr>
            <a:srgbClr val="FBAE40"/>
          </p15:clr>
        </p15:guide>
        <p15:guide id="4" orient="horz" pos="39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 Columns">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42861"/>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pos="7287">
          <p15:clr>
            <a:srgbClr val="FBAE40"/>
          </p15:clr>
        </p15:guide>
        <p15:guide id="4" orient="horz" pos="391">
          <p15:clr>
            <a:srgbClr val="FBAE40"/>
          </p15:clr>
        </p15:guide>
        <p15:guide id="9" pos="3749">
          <p15:clr>
            <a:srgbClr val="FBAE40"/>
          </p15:clr>
        </p15:guide>
        <p15:guide id="10" pos="393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 Colum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365574"/>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pos="7287">
          <p15:clr>
            <a:srgbClr val="FBAE40"/>
          </p15:clr>
        </p15:guide>
        <p15:guide id="4" orient="horz" pos="391">
          <p15:clr>
            <a:srgbClr val="FBAE40"/>
          </p15:clr>
        </p15:guide>
        <p15:guide id="7" pos="2570">
          <p15:clr>
            <a:srgbClr val="FBAE40"/>
          </p15:clr>
        </p15:guide>
        <p15:guide id="8" pos="2751">
          <p15:clr>
            <a:srgbClr val="FBAE40"/>
          </p15:clr>
        </p15:guide>
        <p15:guide id="11" pos="4929">
          <p15:clr>
            <a:srgbClr val="FBAE40"/>
          </p15:clr>
        </p15:guide>
        <p15:guide id="12" pos="51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 Colum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926322"/>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pos="7287">
          <p15:clr>
            <a:srgbClr val="FBAE40"/>
          </p15:clr>
        </p15:guide>
        <p15:guide id="4" orient="horz" pos="391">
          <p15:clr>
            <a:srgbClr val="FBAE40"/>
          </p15:clr>
        </p15:guide>
        <p15:guide id="7" pos="1980">
          <p15:clr>
            <a:srgbClr val="FBAE40"/>
          </p15:clr>
        </p15:guide>
        <p15:guide id="8" pos="2162">
          <p15:clr>
            <a:srgbClr val="FBAE40"/>
          </p15:clr>
        </p15:guide>
        <p15:guide id="11" pos="5518">
          <p15:clr>
            <a:srgbClr val="FBAE40"/>
          </p15:clr>
        </p15:guide>
        <p15:guide id="12" pos="5700">
          <p15:clr>
            <a:srgbClr val="FBAE40"/>
          </p15:clr>
        </p15:guide>
        <p15:guide id="13" pos="3749">
          <p15:clr>
            <a:srgbClr val="FBAE40"/>
          </p15:clr>
        </p15:guide>
        <p15:guide id="14" pos="393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 Colum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332435"/>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pos="7287">
          <p15:clr>
            <a:srgbClr val="FBAE40"/>
          </p15:clr>
        </p15:guide>
        <p15:guide id="4" orient="horz" pos="391">
          <p15:clr>
            <a:srgbClr val="FBAE40"/>
          </p15:clr>
        </p15:guide>
        <p15:guide id="7" pos="1617">
          <p15:clr>
            <a:srgbClr val="FBAE40"/>
          </p15:clr>
        </p15:guide>
        <p15:guide id="8" pos="1799">
          <p15:clr>
            <a:srgbClr val="FBAE40"/>
          </p15:clr>
        </p15:guide>
        <p15:guide id="11" pos="5881">
          <p15:clr>
            <a:srgbClr val="FBAE40"/>
          </p15:clr>
        </p15:guide>
        <p15:guide id="12" pos="6063">
          <p15:clr>
            <a:srgbClr val="FBAE40"/>
          </p15:clr>
        </p15:guide>
        <p15:guide id="13" pos="4656">
          <p15:clr>
            <a:srgbClr val="FBAE40"/>
          </p15:clr>
        </p15:guide>
        <p15:guide id="14" pos="4475">
          <p15:clr>
            <a:srgbClr val="FBAE40"/>
          </p15:clr>
        </p15:guide>
        <p15:guide id="15" pos="3024">
          <p15:clr>
            <a:srgbClr val="FBAE40"/>
          </p15:clr>
        </p15:guide>
        <p15:guide id="16" pos="320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6 Colum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533666"/>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pos="7287">
          <p15:clr>
            <a:srgbClr val="FBAE40"/>
          </p15:clr>
        </p15:guide>
        <p15:guide id="4" orient="horz" pos="391">
          <p15:clr>
            <a:srgbClr val="FBAE40"/>
          </p15:clr>
        </p15:guide>
        <p15:guide id="5" pos="1391">
          <p15:clr>
            <a:srgbClr val="FBAE40"/>
          </p15:clr>
        </p15:guide>
        <p15:guide id="6" pos="1572">
          <p15:clr>
            <a:srgbClr val="FBAE40"/>
          </p15:clr>
        </p15:guide>
        <p15:guide id="7" pos="2570">
          <p15:clr>
            <a:srgbClr val="FBAE40"/>
          </p15:clr>
        </p15:guide>
        <p15:guide id="8" pos="2751">
          <p15:clr>
            <a:srgbClr val="FBAE40"/>
          </p15:clr>
        </p15:guide>
        <p15:guide id="9" pos="3749">
          <p15:clr>
            <a:srgbClr val="FBAE40"/>
          </p15:clr>
        </p15:guide>
        <p15:guide id="10" pos="3931">
          <p15:clr>
            <a:srgbClr val="FBAE40"/>
          </p15:clr>
        </p15:guide>
        <p15:guide id="11" pos="4929">
          <p15:clr>
            <a:srgbClr val="FBAE40"/>
          </p15:clr>
        </p15:guide>
        <p15:guide id="12" pos="5110">
          <p15:clr>
            <a:srgbClr val="FBAE40"/>
          </p15:clr>
        </p15:guide>
        <p15:guide id="13" pos="6108">
          <p15:clr>
            <a:srgbClr val="FBAE40"/>
          </p15:clr>
        </p15:guide>
        <p15:guide id="14" pos="628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26D4C-9240-475E-95A0-0EF05595BC1A}"/>
              </a:ext>
            </a:extLst>
          </p:cNvPr>
          <p:cNvSpPr>
            <a:spLocks noGrp="1"/>
          </p:cNvSpPr>
          <p:nvPr>
            <p:ph type="title"/>
          </p:nvPr>
        </p:nvSpPr>
        <p:spPr>
          <a:xfrm>
            <a:off x="192087" y="188913"/>
            <a:ext cx="11807825" cy="11518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BA75CBF-340E-4AA5-A657-FCE42E9C2064}"/>
              </a:ext>
            </a:extLst>
          </p:cNvPr>
          <p:cNvSpPr>
            <a:spLocks noGrp="1"/>
          </p:cNvSpPr>
          <p:nvPr>
            <p:ph type="body" idx="1"/>
          </p:nvPr>
        </p:nvSpPr>
        <p:spPr>
          <a:xfrm>
            <a:off x="192088" y="1484784"/>
            <a:ext cx="11807824" cy="46921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B36CC-7D92-41B6-A8B6-1E8A098430A7}"/>
              </a:ext>
            </a:extLst>
          </p:cNvPr>
          <p:cNvSpPr>
            <a:spLocks noGrp="1"/>
          </p:cNvSpPr>
          <p:nvPr>
            <p:ph type="dt" sz="half" idx="2"/>
          </p:nvPr>
        </p:nvSpPr>
        <p:spPr>
          <a:xfrm>
            <a:off x="192088" y="6409435"/>
            <a:ext cx="1493692" cy="257369"/>
          </a:xfrm>
          <a:prstGeom prst="rect">
            <a:avLst/>
          </a:prstGeom>
        </p:spPr>
        <p:txBody>
          <a:bodyPr vert="horz" wrap="square" lIns="36000" tIns="36000" rIns="36000" bIns="36000" rtlCol="0" anchor="ctr">
            <a:spAutoFit/>
          </a:bodyPr>
          <a:lstStyle>
            <a:lvl1pPr algn="l">
              <a:defRPr sz="1200">
                <a:solidFill>
                  <a:schemeClr val="tx1">
                    <a:tint val="75000"/>
                  </a:schemeClr>
                </a:solidFill>
              </a:defRPr>
            </a:lvl1pPr>
          </a:lstStyle>
          <a:p>
            <a:fld id="{E9465573-2C88-4636-B4C2-902544DF01BA}" type="datetimeFigureOut">
              <a:rPr lang="en-US" smtClean="0"/>
              <a:t>6/15/2020</a:t>
            </a:fld>
            <a:endParaRPr lang="en-US"/>
          </a:p>
        </p:txBody>
      </p:sp>
      <p:sp>
        <p:nvSpPr>
          <p:cNvPr id="5" name="Footer Placeholder 4">
            <a:extLst>
              <a:ext uri="{FF2B5EF4-FFF2-40B4-BE49-F238E27FC236}">
                <a16:creationId xmlns:a16="http://schemas.microsoft.com/office/drawing/2014/main" id="{A72841BB-FA50-4EE2-803B-658CDB1CC7B2}"/>
              </a:ext>
            </a:extLst>
          </p:cNvPr>
          <p:cNvSpPr>
            <a:spLocks noGrp="1"/>
          </p:cNvSpPr>
          <p:nvPr>
            <p:ph type="ftr" sz="quarter" idx="3"/>
          </p:nvPr>
        </p:nvSpPr>
        <p:spPr>
          <a:xfrm>
            <a:off x="2423592" y="6409435"/>
            <a:ext cx="8820440" cy="257369"/>
          </a:xfrm>
          <a:prstGeom prst="rect">
            <a:avLst/>
          </a:prstGeom>
        </p:spPr>
        <p:txBody>
          <a:bodyPr vert="horz" lIns="36000" tIns="36000" rIns="36000" bIns="36000" rtlCol="0" anchor="ctr">
            <a:spAutoFit/>
          </a:bodyP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C7D3C5-2C8B-4941-8836-EF9963BC2286}"/>
              </a:ext>
            </a:extLst>
          </p:cNvPr>
          <p:cNvSpPr>
            <a:spLocks noGrp="1"/>
          </p:cNvSpPr>
          <p:nvPr>
            <p:ph type="sldNum" sz="quarter" idx="4"/>
          </p:nvPr>
        </p:nvSpPr>
        <p:spPr>
          <a:xfrm>
            <a:off x="11424592" y="6409435"/>
            <a:ext cx="575320" cy="257369"/>
          </a:xfrm>
          <a:prstGeom prst="rect">
            <a:avLst/>
          </a:prstGeom>
        </p:spPr>
        <p:txBody>
          <a:bodyPr vert="horz" wrap="square" lIns="36000" tIns="36000" rIns="36000" bIns="36000" rtlCol="0" anchor="ctr">
            <a:spAutoFit/>
          </a:bodyPr>
          <a:lstStyle>
            <a:lvl1pPr algn="r">
              <a:defRPr sz="1200">
                <a:solidFill>
                  <a:schemeClr val="tx1">
                    <a:tint val="75000"/>
                  </a:schemeClr>
                </a:solidFill>
              </a:defRPr>
            </a:lvl1pPr>
          </a:lstStyle>
          <a:p>
            <a:fld id="{1393CD4E-4B62-47EE-81DA-A09D9598647A}" type="slidenum">
              <a:rPr lang="en-US" smtClean="0"/>
              <a:t>‹#›</a:t>
            </a:fld>
            <a:endParaRPr lang="en-US"/>
          </a:p>
        </p:txBody>
      </p:sp>
    </p:spTree>
    <p:extLst>
      <p:ext uri="{BB962C8B-B14F-4D97-AF65-F5344CB8AC3E}">
        <p14:creationId xmlns:p14="http://schemas.microsoft.com/office/powerpoint/2010/main" val="30425010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1">
          <p15:clr>
            <a:srgbClr val="F26B43"/>
          </p15:clr>
        </p15:guide>
        <p15:guide id="2" pos="7559">
          <p15:clr>
            <a:srgbClr val="F26B43"/>
          </p15:clr>
        </p15:guide>
        <p15:guide id="3" orient="horz" pos="119">
          <p15:clr>
            <a:srgbClr val="F26B43"/>
          </p15:clr>
        </p15:guide>
        <p15:guide id="4" orient="horz" pos="4201">
          <p15:clr>
            <a:srgbClr val="F26B43"/>
          </p15:clr>
        </p15:guide>
        <p15:guide id="5">
          <p15:clr>
            <a:srgbClr val="F26B43"/>
          </p15:clr>
        </p15:guide>
        <p15:guide id="6" pos="7680">
          <p15:clr>
            <a:srgbClr val="F26B43"/>
          </p15:clr>
        </p15:guide>
        <p15:guide id="7" orient="horz">
          <p15:clr>
            <a:srgbClr val="F26B43"/>
          </p15:clr>
        </p15:guide>
        <p15:guide id="8" orient="horz" pos="43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hyperlink" Target="https://www.insearch.edu.au/au/coronavirus" TargetMode="External"/><Relationship Id="rId7" Type="http://schemas.openxmlformats.org/officeDocument/2006/relationships/image" Target="../media/image18.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03A1B868-3662-4DD1-A542-87A6E63A423E}"/>
              </a:ext>
            </a:extLst>
          </p:cNvPr>
          <p:cNvSpPr/>
          <p:nvPr/>
        </p:nvSpPr>
        <p:spPr>
          <a:xfrm>
            <a:off x="3406538" y="313920"/>
            <a:ext cx="7401542" cy="7680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AE1E7164-2DAE-4CA8-8001-2EF03426504F}"/>
              </a:ext>
            </a:extLst>
          </p:cNvPr>
          <p:cNvSpPr/>
          <p:nvPr/>
        </p:nvSpPr>
        <p:spPr>
          <a:xfrm>
            <a:off x="3160868" y="1339651"/>
            <a:ext cx="2701609" cy="27016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Oval 14">
            <a:extLst>
              <a:ext uri="{FF2B5EF4-FFF2-40B4-BE49-F238E27FC236}">
                <a16:creationId xmlns:a16="http://schemas.microsoft.com/office/drawing/2014/main" id="{5BB13AC6-6BD3-4D76-AF5B-DF1A5AD47686}"/>
              </a:ext>
            </a:extLst>
          </p:cNvPr>
          <p:cNvSpPr/>
          <p:nvPr/>
        </p:nvSpPr>
        <p:spPr>
          <a:xfrm>
            <a:off x="301763" y="-709052"/>
            <a:ext cx="6370300" cy="6370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Oval 3">
            <a:extLst>
              <a:ext uri="{FF2B5EF4-FFF2-40B4-BE49-F238E27FC236}">
                <a16:creationId xmlns:a16="http://schemas.microsoft.com/office/drawing/2014/main" id="{4F319F2C-F1EC-4E9A-9348-108531F1B3A0}"/>
              </a:ext>
            </a:extLst>
          </p:cNvPr>
          <p:cNvSpPr/>
          <p:nvPr/>
        </p:nvSpPr>
        <p:spPr>
          <a:xfrm>
            <a:off x="9078541" y="367672"/>
            <a:ext cx="1943957" cy="19439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789DB4B6-339B-4881-94F4-65DCA7CFFB3D}"/>
              </a:ext>
            </a:extLst>
          </p:cNvPr>
          <p:cNvSpPr/>
          <p:nvPr/>
        </p:nvSpPr>
        <p:spPr>
          <a:xfrm>
            <a:off x="10294898" y="1207311"/>
            <a:ext cx="1163333" cy="1163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BF5C6D12-6070-4BDD-BF39-FA35B7F8E997}"/>
              </a:ext>
            </a:extLst>
          </p:cNvPr>
          <p:cNvSpPr/>
          <p:nvPr/>
        </p:nvSpPr>
        <p:spPr>
          <a:xfrm>
            <a:off x="8985984" y="456796"/>
            <a:ext cx="509559" cy="509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41584E02-52CB-40E8-AF82-F9563A4635E1}"/>
              </a:ext>
            </a:extLst>
          </p:cNvPr>
          <p:cNvSpPr/>
          <p:nvPr/>
        </p:nvSpPr>
        <p:spPr>
          <a:xfrm>
            <a:off x="11115055" y="434450"/>
            <a:ext cx="586572" cy="5865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3C0A6332-12C0-4875-A47F-20FA92DE58D5}"/>
              </a:ext>
            </a:extLst>
          </p:cNvPr>
          <p:cNvSpPr txBox="1"/>
          <p:nvPr/>
        </p:nvSpPr>
        <p:spPr>
          <a:xfrm>
            <a:off x="1057240" y="2687066"/>
            <a:ext cx="11700239" cy="1772793"/>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AU" sz="4400" b="1" i="0" u="none" strike="noStrike" kern="1200" cap="none" spc="0" normalizeH="0" baseline="0" noProof="0" dirty="0">
                <a:ln>
                  <a:noFill/>
                </a:ln>
                <a:solidFill>
                  <a:srgbClr val="000000"/>
                </a:solidFill>
                <a:effectLst/>
                <a:uLnTx/>
                <a:uFillTx/>
                <a:latin typeface="Arial"/>
                <a:ea typeface="+mn-ea"/>
                <a:cs typeface="+mn-cs"/>
              </a:rPr>
              <a:t>Thanks for joining our </a:t>
            </a:r>
            <a:br>
              <a:rPr kumimoji="0" lang="en-AU" sz="4800" b="1" i="0" u="none" strike="noStrike" kern="1200" cap="none" spc="0" normalizeH="0" baseline="0" noProof="0" dirty="0">
                <a:ln>
                  <a:noFill/>
                </a:ln>
                <a:solidFill>
                  <a:srgbClr val="000000"/>
                </a:solidFill>
                <a:effectLst/>
                <a:uLnTx/>
                <a:uFillTx/>
                <a:latin typeface="Arial"/>
                <a:ea typeface="+mn-ea"/>
                <a:cs typeface="+mn-cs"/>
              </a:rPr>
            </a:br>
            <a:r>
              <a:rPr lang="en-AU" sz="4000" b="1" dirty="0">
                <a:solidFill>
                  <a:srgbClr val="0F4BEB"/>
                </a:solidFill>
                <a:latin typeface="Arial"/>
              </a:rPr>
              <a:t>Remote Learning – Academic English Counsellor Training </a:t>
            </a:r>
            <a:r>
              <a:rPr kumimoji="0" lang="en-AU" sz="4000" b="1" i="0" u="none" strike="noStrike" kern="1200" cap="none" spc="0" normalizeH="0" baseline="0" noProof="0" dirty="0">
                <a:ln>
                  <a:noFill/>
                </a:ln>
                <a:solidFill>
                  <a:srgbClr val="0F4BEB"/>
                </a:solidFill>
                <a:effectLst/>
                <a:uLnTx/>
                <a:uFillTx/>
                <a:latin typeface="Arial"/>
              </a:rPr>
              <a:t>Webinar!</a:t>
            </a:r>
            <a:endParaRPr kumimoji="0" lang="en-AU" sz="4000" b="0" i="0" u="none" strike="noStrike" kern="1200" cap="none" spc="0" normalizeH="0" baseline="0" noProof="0" dirty="0">
              <a:ln>
                <a:noFill/>
              </a:ln>
              <a:solidFill>
                <a:srgbClr val="0F4BEB"/>
              </a:solidFill>
              <a:effectLst/>
              <a:uLnTx/>
              <a:uFillTx/>
              <a:latin typeface="Arial"/>
            </a:endParaRPr>
          </a:p>
        </p:txBody>
      </p:sp>
      <p:sp>
        <p:nvSpPr>
          <p:cNvPr id="18" name="TextBox 17">
            <a:extLst>
              <a:ext uri="{FF2B5EF4-FFF2-40B4-BE49-F238E27FC236}">
                <a16:creationId xmlns:a16="http://schemas.microsoft.com/office/drawing/2014/main" id="{3918F07C-DB07-49D7-AB50-734414A9A6B7}"/>
              </a:ext>
            </a:extLst>
          </p:cNvPr>
          <p:cNvSpPr txBox="1"/>
          <p:nvPr/>
        </p:nvSpPr>
        <p:spPr>
          <a:xfrm>
            <a:off x="3406538" y="4684830"/>
            <a:ext cx="67928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000000"/>
                </a:solidFill>
                <a:effectLst/>
                <a:uLnTx/>
                <a:uFillTx/>
                <a:latin typeface="Arial"/>
                <a:ea typeface="+mn-ea"/>
                <a:cs typeface="+mn-cs"/>
              </a:rPr>
              <a:t>We’ll be starting in a few moments…</a:t>
            </a:r>
            <a:endParaRPr kumimoji="0" lang="en-AU"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628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CFFF3A-F0EE-4D49-AF73-C28EEC9FB484}"/>
              </a:ext>
            </a:extLst>
          </p:cNvPr>
          <p:cNvSpPr txBox="1"/>
          <p:nvPr/>
        </p:nvSpPr>
        <p:spPr>
          <a:xfrm>
            <a:off x="6245458" y="851803"/>
            <a:ext cx="6250075" cy="1329595"/>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AU" sz="4800" b="1" dirty="0">
                <a:solidFill>
                  <a:srgbClr val="000000"/>
                </a:solidFill>
                <a:latin typeface="Arial"/>
              </a:rPr>
              <a:t>Your feedback </a:t>
            </a:r>
            <a:r>
              <a:rPr lang="en-AU" sz="4800" b="1" dirty="0">
                <a:solidFill>
                  <a:schemeClr val="accent1"/>
                </a:solidFill>
                <a:latin typeface="Arial"/>
              </a:rPr>
              <a:t>counts</a:t>
            </a:r>
            <a:endParaRPr kumimoji="0" lang="en-AU" sz="4800" b="0" i="0" u="none" strike="noStrike" kern="1200" cap="none" spc="0" normalizeH="0" baseline="0" noProof="0" dirty="0">
              <a:ln>
                <a:noFill/>
              </a:ln>
              <a:solidFill>
                <a:schemeClr val="accent1"/>
              </a:solidFill>
              <a:effectLst/>
              <a:uLnTx/>
              <a:uFillTx/>
              <a:latin typeface="Arial"/>
            </a:endParaRPr>
          </a:p>
        </p:txBody>
      </p:sp>
      <p:sp>
        <p:nvSpPr>
          <p:cNvPr id="182" name="Oval 181">
            <a:extLst>
              <a:ext uri="{FF2B5EF4-FFF2-40B4-BE49-F238E27FC236}">
                <a16:creationId xmlns:a16="http://schemas.microsoft.com/office/drawing/2014/main" id="{692044BE-0961-4FFD-9A62-0378BB15EA8C}"/>
              </a:ext>
            </a:extLst>
          </p:cNvPr>
          <p:cNvSpPr/>
          <p:nvPr/>
        </p:nvSpPr>
        <p:spPr>
          <a:xfrm>
            <a:off x="882496" y="2094456"/>
            <a:ext cx="3337867" cy="3337867"/>
          </a:xfrm>
          <a:prstGeom prst="ellipse">
            <a:avLst/>
          </a:prstGeom>
          <a:solidFill>
            <a:schemeClr val="accent2"/>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83" name="Oval 182">
            <a:extLst>
              <a:ext uri="{FF2B5EF4-FFF2-40B4-BE49-F238E27FC236}">
                <a16:creationId xmlns:a16="http://schemas.microsoft.com/office/drawing/2014/main" id="{3A7039F7-7ACE-4A3A-BC87-5E3265763109}"/>
              </a:ext>
            </a:extLst>
          </p:cNvPr>
          <p:cNvSpPr/>
          <p:nvPr/>
        </p:nvSpPr>
        <p:spPr>
          <a:xfrm>
            <a:off x="1029725" y="1234390"/>
            <a:ext cx="3430655" cy="3430655"/>
          </a:xfrm>
          <a:prstGeom prst="ellipse">
            <a:avLst/>
          </a:prstGeom>
          <a:solidFill>
            <a:schemeClr val="accent5">
              <a:lumMod val="50000"/>
            </a:schemeClr>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5" name="Oval 174">
            <a:extLst>
              <a:ext uri="{FF2B5EF4-FFF2-40B4-BE49-F238E27FC236}">
                <a16:creationId xmlns:a16="http://schemas.microsoft.com/office/drawing/2014/main" id="{3280EE54-C515-40ED-AE7A-39DD9D994C8F}"/>
              </a:ext>
            </a:extLst>
          </p:cNvPr>
          <p:cNvSpPr/>
          <p:nvPr/>
        </p:nvSpPr>
        <p:spPr>
          <a:xfrm>
            <a:off x="1928060" y="1299266"/>
            <a:ext cx="3739824" cy="3739824"/>
          </a:xfrm>
          <a:prstGeom prst="ellipse">
            <a:avLst/>
          </a:prstGeom>
          <a:solidFill>
            <a:schemeClr val="accent4"/>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2" name="Oval 171">
            <a:extLst>
              <a:ext uri="{FF2B5EF4-FFF2-40B4-BE49-F238E27FC236}">
                <a16:creationId xmlns:a16="http://schemas.microsoft.com/office/drawing/2014/main" id="{044ED664-E932-4250-B2F0-3F0C78F947B1}"/>
              </a:ext>
            </a:extLst>
          </p:cNvPr>
          <p:cNvSpPr/>
          <p:nvPr/>
        </p:nvSpPr>
        <p:spPr>
          <a:xfrm>
            <a:off x="1178909" y="2368494"/>
            <a:ext cx="3364762" cy="3364762"/>
          </a:xfrm>
          <a:prstGeom prst="ellipse">
            <a:avLst/>
          </a:prstGeom>
          <a:solidFill>
            <a:schemeClr val="accent5"/>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6" name="Oval 175">
            <a:extLst>
              <a:ext uri="{FF2B5EF4-FFF2-40B4-BE49-F238E27FC236}">
                <a16:creationId xmlns:a16="http://schemas.microsoft.com/office/drawing/2014/main" id="{E4D796E4-1736-47D0-A0C3-92EF5C8C4324}"/>
              </a:ext>
            </a:extLst>
          </p:cNvPr>
          <p:cNvSpPr/>
          <p:nvPr/>
        </p:nvSpPr>
        <p:spPr>
          <a:xfrm>
            <a:off x="4048078" y="4080003"/>
            <a:ext cx="1186624" cy="1186624"/>
          </a:xfrm>
          <a:prstGeom prst="ellipse">
            <a:avLst/>
          </a:prstGeom>
          <a:solidFill>
            <a:schemeClr val="accent1"/>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7" name="Oval 176">
            <a:extLst>
              <a:ext uri="{FF2B5EF4-FFF2-40B4-BE49-F238E27FC236}">
                <a16:creationId xmlns:a16="http://schemas.microsoft.com/office/drawing/2014/main" id="{2C991995-7D9E-4C8B-B867-25FB5E2AB3DE}"/>
              </a:ext>
            </a:extLst>
          </p:cNvPr>
          <p:cNvSpPr/>
          <p:nvPr/>
        </p:nvSpPr>
        <p:spPr>
          <a:xfrm>
            <a:off x="1202998" y="1363249"/>
            <a:ext cx="4163814" cy="41638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0" name="Oval 69">
            <a:extLst>
              <a:ext uri="{FF2B5EF4-FFF2-40B4-BE49-F238E27FC236}">
                <a16:creationId xmlns:a16="http://schemas.microsoft.com/office/drawing/2014/main" id="{BB985841-3ACD-47EF-B438-0E5052789664}"/>
              </a:ext>
            </a:extLst>
          </p:cNvPr>
          <p:cNvSpPr/>
          <p:nvPr/>
        </p:nvSpPr>
        <p:spPr>
          <a:xfrm>
            <a:off x="771431" y="1009738"/>
            <a:ext cx="579055" cy="579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Oval 28">
            <a:extLst>
              <a:ext uri="{FF2B5EF4-FFF2-40B4-BE49-F238E27FC236}">
                <a16:creationId xmlns:a16="http://schemas.microsoft.com/office/drawing/2014/main" id="{1F0D45E1-F47C-4548-BC54-8F98F540910F}"/>
              </a:ext>
            </a:extLst>
          </p:cNvPr>
          <p:cNvSpPr/>
          <p:nvPr/>
        </p:nvSpPr>
        <p:spPr>
          <a:xfrm>
            <a:off x="1757008" y="4334683"/>
            <a:ext cx="191187" cy="1911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80" name="Oval 179">
            <a:extLst>
              <a:ext uri="{FF2B5EF4-FFF2-40B4-BE49-F238E27FC236}">
                <a16:creationId xmlns:a16="http://schemas.microsoft.com/office/drawing/2014/main" id="{8135BDD1-1388-4642-8641-65DA690FEF4A}"/>
              </a:ext>
            </a:extLst>
          </p:cNvPr>
          <p:cNvSpPr/>
          <p:nvPr/>
        </p:nvSpPr>
        <p:spPr>
          <a:xfrm>
            <a:off x="565422" y="5716112"/>
            <a:ext cx="317074" cy="317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81" name="Oval 180">
            <a:extLst>
              <a:ext uri="{FF2B5EF4-FFF2-40B4-BE49-F238E27FC236}">
                <a16:creationId xmlns:a16="http://schemas.microsoft.com/office/drawing/2014/main" id="{987CABD0-C6B5-47B4-A934-27B4ACD537F7}"/>
              </a:ext>
            </a:extLst>
          </p:cNvPr>
          <p:cNvSpPr/>
          <p:nvPr/>
        </p:nvSpPr>
        <p:spPr>
          <a:xfrm>
            <a:off x="4753718" y="5784304"/>
            <a:ext cx="191187" cy="1911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Oval 70">
            <a:extLst>
              <a:ext uri="{FF2B5EF4-FFF2-40B4-BE49-F238E27FC236}">
                <a16:creationId xmlns:a16="http://schemas.microsoft.com/office/drawing/2014/main" id="{85C61DA9-7AF8-45EF-984F-EA32F05DD96A}"/>
              </a:ext>
            </a:extLst>
          </p:cNvPr>
          <p:cNvSpPr/>
          <p:nvPr/>
        </p:nvSpPr>
        <p:spPr>
          <a:xfrm>
            <a:off x="4958682" y="2359474"/>
            <a:ext cx="620101" cy="6201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1EFD3798-5351-4CBB-BF52-987E66C74845}"/>
              </a:ext>
            </a:extLst>
          </p:cNvPr>
          <p:cNvSpPr txBox="1"/>
          <p:nvPr/>
        </p:nvSpPr>
        <p:spPr>
          <a:xfrm>
            <a:off x="6132513" y="2630391"/>
            <a:ext cx="625007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solidFill>
                  <a:srgbClr val="000000"/>
                </a:solidFill>
                <a:latin typeface="Arial"/>
              </a:rPr>
              <a:t>Please take our quick poll survey </a:t>
            </a:r>
            <a:br>
              <a:rPr lang="en-AU" sz="2400" b="1" dirty="0">
                <a:solidFill>
                  <a:srgbClr val="000000"/>
                </a:solidFill>
                <a:latin typeface="Arial"/>
              </a:rPr>
            </a:br>
            <a:r>
              <a:rPr lang="en-AU" sz="2400" b="1" dirty="0">
                <a:solidFill>
                  <a:srgbClr val="000000"/>
                </a:solidFill>
                <a:latin typeface="Arial"/>
              </a:rPr>
              <a:t>so we can continue to improve </a:t>
            </a:r>
            <a:br>
              <a:rPr lang="en-AU" sz="2400" b="1" dirty="0">
                <a:solidFill>
                  <a:srgbClr val="000000"/>
                </a:solidFill>
                <a:latin typeface="Arial"/>
              </a:rPr>
            </a:br>
            <a:r>
              <a:rPr lang="en-AU" sz="2400" b="1" dirty="0">
                <a:solidFill>
                  <a:srgbClr val="000000"/>
                </a:solidFill>
                <a:latin typeface="Arial"/>
              </a:rPr>
              <a:t>our webinar experience!</a:t>
            </a:r>
            <a:endParaRPr kumimoji="0" lang="en-AU" sz="2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Graphic 3" descr="Pencil">
            <a:extLst>
              <a:ext uri="{FF2B5EF4-FFF2-40B4-BE49-F238E27FC236}">
                <a16:creationId xmlns:a16="http://schemas.microsoft.com/office/drawing/2014/main" id="{C705D0DD-3BC0-409F-994F-8D5A990C506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34465" y="2123929"/>
            <a:ext cx="2431414" cy="2431414"/>
          </a:xfrm>
          <a:prstGeom prst="rect">
            <a:avLst/>
          </a:prstGeom>
        </p:spPr>
      </p:pic>
    </p:spTree>
    <p:extLst>
      <p:ext uri="{BB962C8B-B14F-4D97-AF65-F5344CB8AC3E}">
        <p14:creationId xmlns:p14="http://schemas.microsoft.com/office/powerpoint/2010/main" val="297606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CFFF3A-F0EE-4D49-AF73-C28EEC9FB484}"/>
              </a:ext>
            </a:extLst>
          </p:cNvPr>
          <p:cNvSpPr txBox="1"/>
          <p:nvPr/>
        </p:nvSpPr>
        <p:spPr>
          <a:xfrm>
            <a:off x="6214000" y="855016"/>
            <a:ext cx="4969093" cy="664797"/>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000000"/>
                </a:solidFill>
                <a:effectLst/>
                <a:uLnTx/>
                <a:uFillTx/>
                <a:latin typeface="Arial"/>
                <a:ea typeface="+mn-ea"/>
                <a:cs typeface="+mn-cs"/>
              </a:rPr>
              <a:t>Keep </a:t>
            </a:r>
            <a:r>
              <a:rPr kumimoji="0" lang="en-AU" sz="4800" b="1" i="0" u="none" strike="noStrike" kern="1200" cap="none" spc="0" normalizeH="0" baseline="0" noProof="0" dirty="0">
                <a:ln>
                  <a:noFill/>
                </a:ln>
                <a:solidFill>
                  <a:srgbClr val="0F4BEB"/>
                </a:solidFill>
                <a:effectLst/>
                <a:uLnTx/>
                <a:uFillTx/>
                <a:latin typeface="Arial"/>
                <a:ea typeface="+mn-ea"/>
                <a:cs typeface="+mn-cs"/>
              </a:rPr>
              <a:t>updated!</a:t>
            </a:r>
            <a:endParaRPr kumimoji="0" lang="en-AU" sz="4800" b="0" i="0" u="none" strike="noStrike" kern="1200" cap="none" spc="0" normalizeH="0" baseline="0" noProof="0" dirty="0">
              <a:ln>
                <a:noFill/>
              </a:ln>
              <a:solidFill>
                <a:srgbClr val="0F4BEB"/>
              </a:solidFill>
              <a:effectLst/>
              <a:uLnTx/>
              <a:uFillTx/>
              <a:latin typeface="Arial"/>
              <a:ea typeface="+mn-ea"/>
              <a:cs typeface="+mn-cs"/>
            </a:endParaRPr>
          </a:p>
        </p:txBody>
      </p:sp>
      <p:sp>
        <p:nvSpPr>
          <p:cNvPr id="8" name="TextBox 7">
            <a:extLst>
              <a:ext uri="{FF2B5EF4-FFF2-40B4-BE49-F238E27FC236}">
                <a16:creationId xmlns:a16="http://schemas.microsoft.com/office/drawing/2014/main" id="{04468733-3E83-4EBB-A300-B7089B86332F}"/>
              </a:ext>
            </a:extLst>
          </p:cNvPr>
          <p:cNvSpPr txBox="1"/>
          <p:nvPr/>
        </p:nvSpPr>
        <p:spPr>
          <a:xfrm>
            <a:off x="6227573" y="2659330"/>
            <a:ext cx="4809153" cy="17235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AU" sz="2400" b="1" i="0" u="none" strike="noStrike" kern="1200" cap="none" spc="0" normalizeH="0" baseline="0" noProof="0" dirty="0">
                <a:ln>
                  <a:noFill/>
                </a:ln>
                <a:solidFill>
                  <a:srgbClr val="000000"/>
                </a:solidFill>
                <a:effectLst/>
                <a:uLnTx/>
                <a:uFillTx/>
                <a:latin typeface="Arial"/>
                <a:ea typeface="+mn-ea"/>
                <a:cs typeface="+mn-cs"/>
              </a:rPr>
              <a:t>For all our latest updates go to:</a:t>
            </a:r>
          </a:p>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AU" sz="2400" b="1" i="0" u="none" strike="noStrike" kern="1200" cap="none" spc="0" normalizeH="0" baseline="0" noProof="0" dirty="0">
                <a:ln>
                  <a:noFill/>
                </a:ln>
                <a:solidFill>
                  <a:srgbClr val="0F4BEB"/>
                </a:solidFill>
                <a:effectLst/>
                <a:uLnTx/>
                <a:uFillTx/>
                <a:latin typeface="Arial"/>
                <a:ea typeface="+mn-ea"/>
                <a:cs typeface="+mn-cs"/>
              </a:rPr>
              <a:t>insearch.edu.au/au/coronavirus</a:t>
            </a:r>
          </a:p>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AU" sz="2400" b="1" i="0" u="none" strike="noStrike" kern="1200" cap="none" spc="0" normalizeH="0" baseline="0" noProof="0" dirty="0">
                <a:ln>
                  <a:noFill/>
                </a:ln>
                <a:solidFill>
                  <a:srgbClr val="0F4BEB"/>
                </a:solidFill>
                <a:effectLst/>
                <a:uLnTx/>
                <a:uFillTx/>
                <a:latin typeface="Arial"/>
                <a:ea typeface="+mn-ea"/>
                <a:cs typeface="+mn-cs"/>
              </a:rPr>
              <a:t>Insearch.edu.au/remote-learning</a:t>
            </a:r>
            <a:endParaRPr kumimoji="0" lang="en-AU" sz="2400" b="1" i="0" u="none" strike="noStrike" kern="1200" cap="none" spc="0" normalizeH="0" baseline="0" noProof="0" dirty="0">
              <a:ln>
                <a:noFill/>
              </a:ln>
              <a:solidFill>
                <a:srgbClr val="0F4BEB"/>
              </a:solidFill>
              <a:effectLst/>
              <a:uLnTx/>
              <a:uFillTx/>
              <a:latin typeface="Arial"/>
              <a:ea typeface="+mn-ea"/>
              <a:cs typeface="+mn-cs"/>
              <a:hlinkClick r:id="rId3"/>
            </a:endParaRPr>
          </a:p>
        </p:txBody>
      </p:sp>
      <p:sp>
        <p:nvSpPr>
          <p:cNvPr id="182" name="Oval 181">
            <a:extLst>
              <a:ext uri="{FF2B5EF4-FFF2-40B4-BE49-F238E27FC236}">
                <a16:creationId xmlns:a16="http://schemas.microsoft.com/office/drawing/2014/main" id="{692044BE-0961-4FFD-9A62-0378BB15EA8C}"/>
              </a:ext>
            </a:extLst>
          </p:cNvPr>
          <p:cNvSpPr/>
          <p:nvPr/>
        </p:nvSpPr>
        <p:spPr>
          <a:xfrm>
            <a:off x="882496" y="2094456"/>
            <a:ext cx="3337867" cy="3337867"/>
          </a:xfrm>
          <a:prstGeom prst="ellipse">
            <a:avLst/>
          </a:prstGeom>
          <a:solidFill>
            <a:schemeClr val="accent1"/>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83" name="Oval 182">
            <a:extLst>
              <a:ext uri="{FF2B5EF4-FFF2-40B4-BE49-F238E27FC236}">
                <a16:creationId xmlns:a16="http://schemas.microsoft.com/office/drawing/2014/main" id="{3A7039F7-7ACE-4A3A-BC87-5E3265763109}"/>
              </a:ext>
            </a:extLst>
          </p:cNvPr>
          <p:cNvSpPr/>
          <p:nvPr/>
        </p:nvSpPr>
        <p:spPr>
          <a:xfrm>
            <a:off x="1029725" y="1234390"/>
            <a:ext cx="3430655" cy="3430655"/>
          </a:xfrm>
          <a:prstGeom prst="ellipse">
            <a:avLst/>
          </a:prstGeom>
          <a:solidFill>
            <a:schemeClr val="accent5">
              <a:lumMod val="50000"/>
            </a:schemeClr>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5" name="Oval 174">
            <a:extLst>
              <a:ext uri="{FF2B5EF4-FFF2-40B4-BE49-F238E27FC236}">
                <a16:creationId xmlns:a16="http://schemas.microsoft.com/office/drawing/2014/main" id="{3280EE54-C515-40ED-AE7A-39DD9D994C8F}"/>
              </a:ext>
            </a:extLst>
          </p:cNvPr>
          <p:cNvSpPr/>
          <p:nvPr/>
        </p:nvSpPr>
        <p:spPr>
          <a:xfrm>
            <a:off x="1928060" y="1299266"/>
            <a:ext cx="3739824" cy="3739824"/>
          </a:xfrm>
          <a:prstGeom prst="ellipse">
            <a:avLst/>
          </a:prstGeom>
          <a:solidFill>
            <a:schemeClr val="accent4"/>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2" name="Oval 171">
            <a:extLst>
              <a:ext uri="{FF2B5EF4-FFF2-40B4-BE49-F238E27FC236}">
                <a16:creationId xmlns:a16="http://schemas.microsoft.com/office/drawing/2014/main" id="{044ED664-E932-4250-B2F0-3F0C78F947B1}"/>
              </a:ext>
            </a:extLst>
          </p:cNvPr>
          <p:cNvSpPr/>
          <p:nvPr/>
        </p:nvSpPr>
        <p:spPr>
          <a:xfrm>
            <a:off x="1178909" y="2368494"/>
            <a:ext cx="3364762" cy="3364762"/>
          </a:xfrm>
          <a:prstGeom prst="ellipse">
            <a:avLst/>
          </a:prstGeom>
          <a:solidFill>
            <a:schemeClr val="accent5"/>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6" name="Oval 175">
            <a:extLst>
              <a:ext uri="{FF2B5EF4-FFF2-40B4-BE49-F238E27FC236}">
                <a16:creationId xmlns:a16="http://schemas.microsoft.com/office/drawing/2014/main" id="{E4D796E4-1736-47D0-A0C3-92EF5C8C4324}"/>
              </a:ext>
            </a:extLst>
          </p:cNvPr>
          <p:cNvSpPr/>
          <p:nvPr/>
        </p:nvSpPr>
        <p:spPr>
          <a:xfrm>
            <a:off x="4048078" y="4080003"/>
            <a:ext cx="1186624" cy="1186624"/>
          </a:xfrm>
          <a:prstGeom prst="ellipse">
            <a:avLst/>
          </a:prstGeom>
          <a:solidFill>
            <a:schemeClr val="accent1"/>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7" name="Oval 176">
            <a:extLst>
              <a:ext uri="{FF2B5EF4-FFF2-40B4-BE49-F238E27FC236}">
                <a16:creationId xmlns:a16="http://schemas.microsoft.com/office/drawing/2014/main" id="{2C991995-7D9E-4C8B-B867-25FB5E2AB3DE}"/>
              </a:ext>
            </a:extLst>
          </p:cNvPr>
          <p:cNvSpPr/>
          <p:nvPr/>
        </p:nvSpPr>
        <p:spPr>
          <a:xfrm>
            <a:off x="1202998" y="1363249"/>
            <a:ext cx="4163814" cy="41638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Oval 69">
            <a:extLst>
              <a:ext uri="{FF2B5EF4-FFF2-40B4-BE49-F238E27FC236}">
                <a16:creationId xmlns:a16="http://schemas.microsoft.com/office/drawing/2014/main" id="{BB985841-3ACD-47EF-B438-0E5052789664}"/>
              </a:ext>
            </a:extLst>
          </p:cNvPr>
          <p:cNvSpPr/>
          <p:nvPr/>
        </p:nvSpPr>
        <p:spPr>
          <a:xfrm>
            <a:off x="771431" y="1009738"/>
            <a:ext cx="579055" cy="579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Oval 28">
            <a:extLst>
              <a:ext uri="{FF2B5EF4-FFF2-40B4-BE49-F238E27FC236}">
                <a16:creationId xmlns:a16="http://schemas.microsoft.com/office/drawing/2014/main" id="{1F0D45E1-F47C-4548-BC54-8F98F540910F}"/>
              </a:ext>
            </a:extLst>
          </p:cNvPr>
          <p:cNvSpPr/>
          <p:nvPr/>
        </p:nvSpPr>
        <p:spPr>
          <a:xfrm>
            <a:off x="1757008" y="4334683"/>
            <a:ext cx="191187" cy="1911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80" name="Oval 179">
            <a:extLst>
              <a:ext uri="{FF2B5EF4-FFF2-40B4-BE49-F238E27FC236}">
                <a16:creationId xmlns:a16="http://schemas.microsoft.com/office/drawing/2014/main" id="{8135BDD1-1388-4642-8641-65DA690FEF4A}"/>
              </a:ext>
            </a:extLst>
          </p:cNvPr>
          <p:cNvSpPr/>
          <p:nvPr/>
        </p:nvSpPr>
        <p:spPr>
          <a:xfrm>
            <a:off x="565422" y="5716112"/>
            <a:ext cx="317074" cy="317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81" name="Oval 180">
            <a:extLst>
              <a:ext uri="{FF2B5EF4-FFF2-40B4-BE49-F238E27FC236}">
                <a16:creationId xmlns:a16="http://schemas.microsoft.com/office/drawing/2014/main" id="{987CABD0-C6B5-47B4-A934-27B4ACD537F7}"/>
              </a:ext>
            </a:extLst>
          </p:cNvPr>
          <p:cNvSpPr/>
          <p:nvPr/>
        </p:nvSpPr>
        <p:spPr>
          <a:xfrm>
            <a:off x="4753718" y="5784304"/>
            <a:ext cx="191187" cy="1911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Oval 70">
            <a:extLst>
              <a:ext uri="{FF2B5EF4-FFF2-40B4-BE49-F238E27FC236}">
                <a16:creationId xmlns:a16="http://schemas.microsoft.com/office/drawing/2014/main" id="{85C61DA9-7AF8-45EF-984F-EA32F05DD96A}"/>
              </a:ext>
            </a:extLst>
          </p:cNvPr>
          <p:cNvSpPr/>
          <p:nvPr/>
        </p:nvSpPr>
        <p:spPr>
          <a:xfrm>
            <a:off x="4958682" y="2359474"/>
            <a:ext cx="620101" cy="6201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Graphic 4" descr="Information">
            <a:extLst>
              <a:ext uri="{FF2B5EF4-FFF2-40B4-BE49-F238E27FC236}">
                <a16:creationId xmlns:a16="http://schemas.microsoft.com/office/drawing/2014/main" id="{928FFB18-217C-4235-8F91-0566AAE51DB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81280" y="2159185"/>
            <a:ext cx="2447926" cy="2447926"/>
          </a:xfrm>
          <a:prstGeom prst="rect">
            <a:avLst/>
          </a:prstGeom>
        </p:spPr>
      </p:pic>
      <p:pic>
        <p:nvPicPr>
          <p:cNvPr id="11" name="Graphic 10" descr="Cursor">
            <a:extLst>
              <a:ext uri="{FF2B5EF4-FFF2-40B4-BE49-F238E27FC236}">
                <a16:creationId xmlns:a16="http://schemas.microsoft.com/office/drawing/2014/main" id="{2E40F6B7-E3BB-451B-AF21-BF256BDEECE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17080" y="4382156"/>
            <a:ext cx="914400" cy="914400"/>
          </a:xfrm>
          <a:prstGeom prst="rect">
            <a:avLst/>
          </a:prstGeom>
        </p:spPr>
      </p:pic>
    </p:spTree>
    <p:extLst>
      <p:ext uri="{BB962C8B-B14F-4D97-AF65-F5344CB8AC3E}">
        <p14:creationId xmlns:p14="http://schemas.microsoft.com/office/powerpoint/2010/main" val="400216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40D4E0-95D4-479A-B148-2D86E159F8DD}"/>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259328" y="1717811"/>
            <a:ext cx="10583958" cy="4608240"/>
          </a:xfrm>
          <a:prstGeom prst="rect">
            <a:avLst/>
          </a:prstGeom>
          <a:ln>
            <a:noFill/>
          </a:ln>
          <a:extLst>
            <a:ext uri="{53640926-AAD7-44D8-BBD7-CCE9431645EC}">
              <a14:shadowObscured xmlns:a14="http://schemas.microsoft.com/office/drawing/2010/main"/>
            </a:ext>
          </a:extLst>
        </p:spPr>
      </p:pic>
      <p:sp>
        <p:nvSpPr>
          <p:cNvPr id="8" name="Oval 7">
            <a:extLst>
              <a:ext uri="{FF2B5EF4-FFF2-40B4-BE49-F238E27FC236}">
                <a16:creationId xmlns:a16="http://schemas.microsoft.com/office/drawing/2014/main" id="{00B41730-BA61-4EED-871C-B0EDBF4EBA9B}"/>
              </a:ext>
            </a:extLst>
          </p:cNvPr>
          <p:cNvSpPr/>
          <p:nvPr/>
        </p:nvSpPr>
        <p:spPr>
          <a:xfrm>
            <a:off x="5591236" y="5844258"/>
            <a:ext cx="2520889" cy="43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200"/>
          </a:p>
        </p:txBody>
      </p:sp>
      <p:sp>
        <p:nvSpPr>
          <p:cNvPr id="9" name="TextBox 8">
            <a:extLst>
              <a:ext uri="{FF2B5EF4-FFF2-40B4-BE49-F238E27FC236}">
                <a16:creationId xmlns:a16="http://schemas.microsoft.com/office/drawing/2014/main" id="{1CEAA79B-24E6-465B-A823-8AC224211078}"/>
              </a:ext>
            </a:extLst>
          </p:cNvPr>
          <p:cNvSpPr txBox="1"/>
          <p:nvPr/>
        </p:nvSpPr>
        <p:spPr>
          <a:xfrm>
            <a:off x="614128" y="580873"/>
            <a:ext cx="9874359" cy="738664"/>
          </a:xfrm>
          <a:prstGeom prst="rect">
            <a:avLst/>
          </a:prstGeom>
          <a:noFill/>
        </p:spPr>
        <p:txBody>
          <a:bodyPr wrap="square" lIns="0" tIns="0" rIns="0" bIns="0" rtlCol="0">
            <a:spAutoFit/>
          </a:bodyPr>
          <a:lstStyle/>
          <a:p>
            <a:r>
              <a:rPr lang="en-AU" sz="4800" b="1" dirty="0">
                <a:solidFill>
                  <a:schemeClr val="tx2"/>
                </a:solidFill>
              </a:rPr>
              <a:t>Where to find training material</a:t>
            </a:r>
            <a:endParaRPr lang="en-AU" sz="4800" dirty="0">
              <a:solidFill>
                <a:schemeClr val="tx2"/>
              </a:solidFill>
            </a:endParaRPr>
          </a:p>
        </p:txBody>
      </p:sp>
    </p:spTree>
    <p:extLst>
      <p:ext uri="{BB962C8B-B14F-4D97-AF65-F5344CB8AC3E}">
        <p14:creationId xmlns:p14="http://schemas.microsoft.com/office/powerpoint/2010/main" val="145730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D0522D-6238-43FE-8875-B52AA5F414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918" y="1589329"/>
            <a:ext cx="4283701" cy="3761021"/>
          </a:xfrm>
          <a:prstGeom prst="rect">
            <a:avLst/>
          </a:prstGeom>
        </p:spPr>
      </p:pic>
      <p:sp>
        <p:nvSpPr>
          <p:cNvPr id="8" name="Oval 7">
            <a:extLst>
              <a:ext uri="{FF2B5EF4-FFF2-40B4-BE49-F238E27FC236}">
                <a16:creationId xmlns:a16="http://schemas.microsoft.com/office/drawing/2014/main" id="{B6CAF502-0679-4A64-A37A-08D0C5E01D5D}"/>
              </a:ext>
            </a:extLst>
          </p:cNvPr>
          <p:cNvSpPr/>
          <p:nvPr/>
        </p:nvSpPr>
        <p:spPr>
          <a:xfrm>
            <a:off x="522726" y="3372522"/>
            <a:ext cx="1521641" cy="43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200"/>
          </a:p>
        </p:txBody>
      </p:sp>
      <p:pic>
        <p:nvPicPr>
          <p:cNvPr id="10" name="Picture 9">
            <a:extLst>
              <a:ext uri="{FF2B5EF4-FFF2-40B4-BE49-F238E27FC236}">
                <a16:creationId xmlns:a16="http://schemas.microsoft.com/office/drawing/2014/main" id="{56F52C72-5F73-4558-B379-D9A701D228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5684" y="1605730"/>
            <a:ext cx="3950841" cy="3424431"/>
          </a:xfrm>
          <a:prstGeom prst="rect">
            <a:avLst/>
          </a:prstGeom>
          <a:solidFill>
            <a:schemeClr val="accent1"/>
          </a:solidFill>
          <a:ln>
            <a:solidFill>
              <a:schemeClr val="accent1"/>
            </a:solidFill>
          </a:ln>
        </p:spPr>
      </p:pic>
      <p:sp>
        <p:nvSpPr>
          <p:cNvPr id="11" name="Oval 10">
            <a:extLst>
              <a:ext uri="{FF2B5EF4-FFF2-40B4-BE49-F238E27FC236}">
                <a16:creationId xmlns:a16="http://schemas.microsoft.com/office/drawing/2014/main" id="{56E1F338-86F4-46E4-8C42-5A37EDF1819A}"/>
              </a:ext>
            </a:extLst>
          </p:cNvPr>
          <p:cNvSpPr/>
          <p:nvPr/>
        </p:nvSpPr>
        <p:spPr>
          <a:xfrm>
            <a:off x="7513925" y="3933056"/>
            <a:ext cx="1505414" cy="4318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200"/>
          </a:p>
        </p:txBody>
      </p:sp>
      <p:sp>
        <p:nvSpPr>
          <p:cNvPr id="12" name="TextBox 11">
            <a:extLst>
              <a:ext uri="{FF2B5EF4-FFF2-40B4-BE49-F238E27FC236}">
                <a16:creationId xmlns:a16="http://schemas.microsoft.com/office/drawing/2014/main" id="{8E360CBD-AF90-4481-9D95-2937AE2BE275}"/>
              </a:ext>
            </a:extLst>
          </p:cNvPr>
          <p:cNvSpPr txBox="1"/>
          <p:nvPr/>
        </p:nvSpPr>
        <p:spPr>
          <a:xfrm>
            <a:off x="614128" y="580873"/>
            <a:ext cx="9874359" cy="738664"/>
          </a:xfrm>
          <a:prstGeom prst="rect">
            <a:avLst/>
          </a:prstGeom>
          <a:noFill/>
        </p:spPr>
        <p:txBody>
          <a:bodyPr wrap="square" lIns="0" tIns="0" rIns="0" bIns="0" rtlCol="0">
            <a:spAutoFit/>
          </a:bodyPr>
          <a:lstStyle/>
          <a:p>
            <a:r>
              <a:rPr lang="en-AU" sz="4800" b="1" dirty="0">
                <a:solidFill>
                  <a:schemeClr val="tx2"/>
                </a:solidFill>
              </a:rPr>
              <a:t>Where to find training material</a:t>
            </a:r>
            <a:endParaRPr lang="en-AU" sz="4800" dirty="0">
              <a:solidFill>
                <a:schemeClr val="tx2"/>
              </a:solidFill>
            </a:endParaRPr>
          </a:p>
        </p:txBody>
      </p:sp>
      <p:sp>
        <p:nvSpPr>
          <p:cNvPr id="13" name="TextBox 12">
            <a:extLst>
              <a:ext uri="{FF2B5EF4-FFF2-40B4-BE49-F238E27FC236}">
                <a16:creationId xmlns:a16="http://schemas.microsoft.com/office/drawing/2014/main" id="{888E380D-FF0F-4800-9E47-0431917CB5D0}"/>
              </a:ext>
            </a:extLst>
          </p:cNvPr>
          <p:cNvSpPr txBox="1"/>
          <p:nvPr/>
        </p:nvSpPr>
        <p:spPr>
          <a:xfrm>
            <a:off x="522741" y="5619123"/>
            <a:ext cx="10469803" cy="307777"/>
          </a:xfrm>
          <a:prstGeom prst="rect">
            <a:avLst/>
          </a:prstGeom>
          <a:noFill/>
        </p:spPr>
        <p:txBody>
          <a:bodyPr wrap="square" lIns="0" tIns="0" rIns="0" bIns="0" rtlCol="0">
            <a:spAutoFit/>
          </a:bodyPr>
          <a:lstStyle/>
          <a:p>
            <a:r>
              <a:rPr lang="en-AU" sz="2000" b="1" dirty="0">
                <a:solidFill>
                  <a:schemeClr val="accent2"/>
                </a:solidFill>
              </a:rPr>
              <a:t>insearch.edu.au/au/information-for-partners/marketing-resources/training-material</a:t>
            </a:r>
          </a:p>
        </p:txBody>
      </p:sp>
      <p:pic>
        <p:nvPicPr>
          <p:cNvPr id="14" name="Graphic 13" descr="Cursor">
            <a:extLst>
              <a:ext uri="{FF2B5EF4-FFF2-40B4-BE49-F238E27FC236}">
                <a16:creationId xmlns:a16="http://schemas.microsoft.com/office/drawing/2014/main" id="{34EDC0A7-B5A7-4C41-B698-E8CC631C946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0560170">
            <a:off x="504611" y="4824634"/>
            <a:ext cx="914400" cy="914400"/>
          </a:xfrm>
          <a:prstGeom prst="rect">
            <a:avLst/>
          </a:prstGeom>
        </p:spPr>
      </p:pic>
    </p:spTree>
    <p:extLst>
      <p:ext uri="{BB962C8B-B14F-4D97-AF65-F5344CB8AC3E}">
        <p14:creationId xmlns:p14="http://schemas.microsoft.com/office/powerpoint/2010/main" val="3748067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03A1B868-3662-4DD1-A542-87A6E63A423E}"/>
              </a:ext>
            </a:extLst>
          </p:cNvPr>
          <p:cNvSpPr/>
          <p:nvPr/>
        </p:nvSpPr>
        <p:spPr>
          <a:xfrm>
            <a:off x="3406538" y="313920"/>
            <a:ext cx="7401542" cy="7680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AE1E7164-2DAE-4CA8-8001-2EF03426504F}"/>
              </a:ext>
            </a:extLst>
          </p:cNvPr>
          <p:cNvSpPr/>
          <p:nvPr/>
        </p:nvSpPr>
        <p:spPr>
          <a:xfrm>
            <a:off x="3160868" y="1339651"/>
            <a:ext cx="2701609" cy="27016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Oval 14">
            <a:extLst>
              <a:ext uri="{FF2B5EF4-FFF2-40B4-BE49-F238E27FC236}">
                <a16:creationId xmlns:a16="http://schemas.microsoft.com/office/drawing/2014/main" id="{5BB13AC6-6BD3-4D76-AF5B-DF1A5AD47686}"/>
              </a:ext>
            </a:extLst>
          </p:cNvPr>
          <p:cNvSpPr/>
          <p:nvPr/>
        </p:nvSpPr>
        <p:spPr>
          <a:xfrm>
            <a:off x="301763" y="-709052"/>
            <a:ext cx="6370300" cy="6370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Oval 3">
            <a:extLst>
              <a:ext uri="{FF2B5EF4-FFF2-40B4-BE49-F238E27FC236}">
                <a16:creationId xmlns:a16="http://schemas.microsoft.com/office/drawing/2014/main" id="{4F319F2C-F1EC-4E9A-9348-108531F1B3A0}"/>
              </a:ext>
            </a:extLst>
          </p:cNvPr>
          <p:cNvSpPr/>
          <p:nvPr/>
        </p:nvSpPr>
        <p:spPr>
          <a:xfrm>
            <a:off x="9078541" y="367672"/>
            <a:ext cx="1943957" cy="19439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789DB4B6-339B-4881-94F4-65DCA7CFFB3D}"/>
              </a:ext>
            </a:extLst>
          </p:cNvPr>
          <p:cNvSpPr/>
          <p:nvPr/>
        </p:nvSpPr>
        <p:spPr>
          <a:xfrm>
            <a:off x="10294898" y="1207311"/>
            <a:ext cx="1163333" cy="1163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BF5C6D12-6070-4BDD-BF39-FA35B7F8E997}"/>
              </a:ext>
            </a:extLst>
          </p:cNvPr>
          <p:cNvSpPr/>
          <p:nvPr/>
        </p:nvSpPr>
        <p:spPr>
          <a:xfrm>
            <a:off x="8985984" y="456796"/>
            <a:ext cx="509559" cy="509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41584E02-52CB-40E8-AF82-F9563A4635E1}"/>
              </a:ext>
            </a:extLst>
          </p:cNvPr>
          <p:cNvSpPr/>
          <p:nvPr/>
        </p:nvSpPr>
        <p:spPr>
          <a:xfrm>
            <a:off x="11115055" y="434450"/>
            <a:ext cx="586572" cy="5865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3C0A6332-12C0-4875-A47F-20FA92DE58D5}"/>
              </a:ext>
            </a:extLst>
          </p:cNvPr>
          <p:cNvSpPr txBox="1"/>
          <p:nvPr/>
        </p:nvSpPr>
        <p:spPr>
          <a:xfrm>
            <a:off x="1586632" y="2571240"/>
            <a:ext cx="11700239" cy="609398"/>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AU" sz="4400" b="1" i="0" u="none" strike="noStrike" kern="1200" cap="none" spc="0" normalizeH="0" baseline="0" noProof="0" dirty="0">
                <a:ln>
                  <a:noFill/>
                </a:ln>
                <a:solidFill>
                  <a:srgbClr val="000000"/>
                </a:solidFill>
                <a:effectLst/>
                <a:uLnTx/>
                <a:uFillTx/>
                <a:latin typeface="Arial"/>
                <a:ea typeface="+mn-ea"/>
                <a:cs typeface="+mn-cs"/>
              </a:rPr>
              <a:t>Keep your questions coming!</a:t>
            </a:r>
          </a:p>
        </p:txBody>
      </p:sp>
      <p:sp>
        <p:nvSpPr>
          <p:cNvPr id="18" name="TextBox 17">
            <a:extLst>
              <a:ext uri="{FF2B5EF4-FFF2-40B4-BE49-F238E27FC236}">
                <a16:creationId xmlns:a16="http://schemas.microsoft.com/office/drawing/2014/main" id="{3918F07C-DB07-49D7-AB50-734414A9A6B7}"/>
              </a:ext>
            </a:extLst>
          </p:cNvPr>
          <p:cNvSpPr txBox="1"/>
          <p:nvPr/>
        </p:nvSpPr>
        <p:spPr>
          <a:xfrm>
            <a:off x="3129036" y="3311853"/>
            <a:ext cx="67928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accent1"/>
                </a:solidFill>
                <a:effectLst/>
                <a:uLnTx/>
                <a:uFillTx/>
                <a:latin typeface="Arial"/>
                <a:ea typeface="+mn-ea"/>
                <a:cs typeface="+mn-cs"/>
              </a:rPr>
              <a:t>Our Q&amp;A </a:t>
            </a:r>
            <a:r>
              <a:rPr kumimoji="0" lang="en-AU" sz="2800" b="1" i="0" u="none" strike="noStrike" kern="1200" cap="none" spc="0" normalizeH="0" baseline="0" noProof="0" dirty="0" err="1">
                <a:ln>
                  <a:noFill/>
                </a:ln>
                <a:solidFill>
                  <a:schemeClr val="accent1"/>
                </a:solidFill>
                <a:effectLst/>
                <a:uLnTx/>
                <a:uFillTx/>
                <a:latin typeface="Arial"/>
                <a:ea typeface="+mn-ea"/>
                <a:cs typeface="+mn-cs"/>
              </a:rPr>
              <a:t>wil</a:t>
            </a:r>
            <a:r>
              <a:rPr lang="en-AU" sz="2800" b="1" dirty="0">
                <a:solidFill>
                  <a:schemeClr val="accent1"/>
                </a:solidFill>
                <a:latin typeface="Arial"/>
              </a:rPr>
              <a:t>l close in five minutes</a:t>
            </a:r>
            <a:endParaRPr kumimoji="0" lang="en-AU" sz="2800" b="0" i="0" u="none" strike="noStrike" kern="1200" cap="none" spc="0" normalizeH="0" baseline="0" noProof="0" dirty="0">
              <a:ln>
                <a:noFill/>
              </a:ln>
              <a:solidFill>
                <a:schemeClr val="accent1"/>
              </a:solidFill>
              <a:effectLst/>
              <a:uLnTx/>
              <a:uFillTx/>
              <a:latin typeface="Arial"/>
            </a:endParaRPr>
          </a:p>
        </p:txBody>
      </p:sp>
    </p:spTree>
    <p:extLst>
      <p:ext uri="{BB962C8B-B14F-4D97-AF65-F5344CB8AC3E}">
        <p14:creationId xmlns:p14="http://schemas.microsoft.com/office/powerpoint/2010/main" val="236721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B66B87-3AA3-49CE-ACC7-3096B7170B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6" name="Oval 5">
            <a:extLst>
              <a:ext uri="{FF2B5EF4-FFF2-40B4-BE49-F238E27FC236}">
                <a16:creationId xmlns:a16="http://schemas.microsoft.com/office/drawing/2014/main" id="{553D9287-BB59-44AD-9555-E88F71E1429F}"/>
              </a:ext>
            </a:extLst>
          </p:cNvPr>
          <p:cNvSpPr/>
          <p:nvPr/>
        </p:nvSpPr>
        <p:spPr>
          <a:xfrm>
            <a:off x="8416326" y="-1306038"/>
            <a:ext cx="954245" cy="9542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2" name="Oval 81">
            <a:extLst>
              <a:ext uri="{FF2B5EF4-FFF2-40B4-BE49-F238E27FC236}">
                <a16:creationId xmlns:a16="http://schemas.microsoft.com/office/drawing/2014/main" id="{C6A9ECEB-AF76-485D-BD9D-5C768ED601E6}"/>
              </a:ext>
            </a:extLst>
          </p:cNvPr>
          <p:cNvSpPr/>
          <p:nvPr/>
        </p:nvSpPr>
        <p:spPr>
          <a:xfrm>
            <a:off x="8662852" y="6866878"/>
            <a:ext cx="461193" cy="4611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Oval 96">
            <a:extLst>
              <a:ext uri="{FF2B5EF4-FFF2-40B4-BE49-F238E27FC236}">
                <a16:creationId xmlns:a16="http://schemas.microsoft.com/office/drawing/2014/main" id="{779976A4-259A-49EE-848A-6417608F45FC}"/>
              </a:ext>
            </a:extLst>
          </p:cNvPr>
          <p:cNvSpPr/>
          <p:nvPr/>
        </p:nvSpPr>
        <p:spPr>
          <a:xfrm>
            <a:off x="8627051" y="-1755576"/>
            <a:ext cx="532796" cy="5327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8" name="Oval 97">
            <a:extLst>
              <a:ext uri="{FF2B5EF4-FFF2-40B4-BE49-F238E27FC236}">
                <a16:creationId xmlns:a16="http://schemas.microsoft.com/office/drawing/2014/main" id="{CDE1C665-4CFE-453D-BB77-D788DFF1840C}"/>
              </a:ext>
            </a:extLst>
          </p:cNvPr>
          <p:cNvSpPr/>
          <p:nvPr/>
        </p:nvSpPr>
        <p:spPr>
          <a:xfrm>
            <a:off x="8416326" y="7152534"/>
            <a:ext cx="954245" cy="9542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Oval 99">
            <a:extLst>
              <a:ext uri="{FF2B5EF4-FFF2-40B4-BE49-F238E27FC236}">
                <a16:creationId xmlns:a16="http://schemas.microsoft.com/office/drawing/2014/main" id="{3F59BFB1-B277-4A5B-946A-9D187A436792}"/>
              </a:ext>
            </a:extLst>
          </p:cNvPr>
          <p:cNvSpPr/>
          <p:nvPr/>
        </p:nvSpPr>
        <p:spPr>
          <a:xfrm>
            <a:off x="8531801" y="-846885"/>
            <a:ext cx="723296" cy="7232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3" name="Oval 62">
            <a:extLst>
              <a:ext uri="{FF2B5EF4-FFF2-40B4-BE49-F238E27FC236}">
                <a16:creationId xmlns:a16="http://schemas.microsoft.com/office/drawing/2014/main" id="{9344A405-F86E-4E97-8880-2840A93316CB}"/>
              </a:ext>
            </a:extLst>
          </p:cNvPr>
          <p:cNvSpPr/>
          <p:nvPr/>
        </p:nvSpPr>
        <p:spPr>
          <a:xfrm>
            <a:off x="6384876" y="805684"/>
            <a:ext cx="5525492" cy="54316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 name="TextBox 58">
            <a:extLst>
              <a:ext uri="{FF2B5EF4-FFF2-40B4-BE49-F238E27FC236}">
                <a16:creationId xmlns:a16="http://schemas.microsoft.com/office/drawing/2014/main" id="{DE57884C-1E98-404A-B69E-6A3824951E43}"/>
              </a:ext>
            </a:extLst>
          </p:cNvPr>
          <p:cNvSpPr txBox="1"/>
          <p:nvPr/>
        </p:nvSpPr>
        <p:spPr>
          <a:xfrm>
            <a:off x="7440497" y="3521486"/>
            <a:ext cx="4892319" cy="1477328"/>
          </a:xfrm>
          <a:prstGeom prst="rect">
            <a:avLst/>
          </a:prstGeom>
          <a:noFill/>
        </p:spPr>
        <p:txBody>
          <a:bodyPr wrap="square" lIns="0" tIns="0" rIns="0" bIns="0"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000000"/>
                </a:solidFill>
                <a:effectLst/>
                <a:uLnTx/>
                <a:uFillTx/>
                <a:latin typeface="Arial"/>
                <a:ea typeface="+mn-ea"/>
                <a:cs typeface="+mn-cs"/>
              </a:rPr>
              <a:t>Academic English</a:t>
            </a:r>
            <a:endParaRPr kumimoji="0" lang="en-AU" sz="6000" b="0" i="0" u="none" strike="noStrike" kern="1200" cap="none" spc="0" normalizeH="0" baseline="0" noProof="0" dirty="0">
              <a:ln>
                <a:noFill/>
              </a:ln>
              <a:solidFill>
                <a:srgbClr val="000000"/>
              </a:solidFill>
              <a:effectLst/>
              <a:uLnTx/>
              <a:uFillTx/>
              <a:latin typeface="Arial"/>
              <a:ea typeface="+mn-ea"/>
              <a:cs typeface="+mn-cs"/>
            </a:endParaRPr>
          </a:p>
        </p:txBody>
      </p:sp>
      <p:sp>
        <p:nvSpPr>
          <p:cNvPr id="94" name="TextBox 93">
            <a:extLst>
              <a:ext uri="{FF2B5EF4-FFF2-40B4-BE49-F238E27FC236}">
                <a16:creationId xmlns:a16="http://schemas.microsoft.com/office/drawing/2014/main" id="{8811A584-E20E-493D-A117-9D3BD94CD6B8}"/>
              </a:ext>
            </a:extLst>
          </p:cNvPr>
          <p:cNvSpPr txBox="1"/>
          <p:nvPr/>
        </p:nvSpPr>
        <p:spPr>
          <a:xfrm>
            <a:off x="6134089" y="2029417"/>
            <a:ext cx="4892319" cy="1306255"/>
          </a:xfrm>
          <a:prstGeom prst="rect">
            <a:avLst/>
          </a:prstGeom>
          <a:noFill/>
        </p:spPr>
        <p:txBody>
          <a:bodyPr wrap="square" lIns="0" tIns="0" rIns="0" bIns="0" rtlCol="0">
            <a:spAutoFit/>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0F4BEB"/>
                </a:solidFill>
                <a:effectLst/>
                <a:uLnTx/>
                <a:uFillTx/>
                <a:latin typeface="Arial"/>
                <a:ea typeface="+mn-ea"/>
                <a:cs typeface="+mn-cs"/>
              </a:rPr>
              <a:t>Remote learning</a:t>
            </a:r>
            <a:endParaRPr kumimoji="0" lang="en-AU" sz="6000" b="0" i="0" u="none" strike="noStrike" kern="1200" cap="none" spc="0" normalizeH="0" baseline="0" noProof="0" dirty="0">
              <a:ln>
                <a:noFill/>
              </a:ln>
              <a:solidFill>
                <a:srgbClr val="0F4BEB"/>
              </a:solidFill>
              <a:effectLst/>
              <a:uLnTx/>
              <a:uFillTx/>
              <a:latin typeface="Arial"/>
              <a:ea typeface="+mn-ea"/>
              <a:cs typeface="+mn-cs"/>
            </a:endParaRPr>
          </a:p>
        </p:txBody>
      </p:sp>
    </p:spTree>
    <p:extLst>
      <p:ext uri="{BB962C8B-B14F-4D97-AF65-F5344CB8AC3E}">
        <p14:creationId xmlns:p14="http://schemas.microsoft.com/office/powerpoint/2010/main" val="384247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3B51FC7-C87A-4AE9-A330-32F4E4DD5A8F}"/>
              </a:ext>
            </a:extLst>
          </p:cNvPr>
          <p:cNvSpPr txBox="1"/>
          <p:nvPr/>
        </p:nvSpPr>
        <p:spPr>
          <a:xfrm>
            <a:off x="1242954" y="882273"/>
            <a:ext cx="7708997"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000000"/>
                </a:solidFill>
                <a:effectLst/>
                <a:uLnTx/>
                <a:uFillTx/>
                <a:latin typeface="Arial"/>
                <a:ea typeface="+mn-ea"/>
                <a:cs typeface="+mn-cs"/>
              </a:rPr>
              <a:t>What we’ll cover today</a:t>
            </a:r>
            <a:endParaRPr kumimoji="0" lang="en-AU" sz="48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Rectangle: Rounded Corners 79">
            <a:extLst>
              <a:ext uri="{FF2B5EF4-FFF2-40B4-BE49-F238E27FC236}">
                <a16:creationId xmlns:a16="http://schemas.microsoft.com/office/drawing/2014/main" id="{700F0698-B1A7-46B6-A2B1-95FA5442334A}"/>
              </a:ext>
            </a:extLst>
          </p:cNvPr>
          <p:cNvSpPr/>
          <p:nvPr/>
        </p:nvSpPr>
        <p:spPr>
          <a:xfrm>
            <a:off x="1663375" y="2044069"/>
            <a:ext cx="8865250" cy="127386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9" name="Oval 88">
            <a:extLst>
              <a:ext uri="{FF2B5EF4-FFF2-40B4-BE49-F238E27FC236}">
                <a16:creationId xmlns:a16="http://schemas.microsoft.com/office/drawing/2014/main" id="{EB3304BF-DFB7-4391-A876-59B5A51B8A8C}"/>
              </a:ext>
            </a:extLst>
          </p:cNvPr>
          <p:cNvSpPr/>
          <p:nvPr/>
        </p:nvSpPr>
        <p:spPr>
          <a:xfrm>
            <a:off x="1675407" y="2052517"/>
            <a:ext cx="1270150" cy="1270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0" name="Oval 89">
            <a:extLst>
              <a:ext uri="{FF2B5EF4-FFF2-40B4-BE49-F238E27FC236}">
                <a16:creationId xmlns:a16="http://schemas.microsoft.com/office/drawing/2014/main" id="{4F6627F7-98AD-4847-A980-5A23B24A6C15}"/>
              </a:ext>
            </a:extLst>
          </p:cNvPr>
          <p:cNvSpPr/>
          <p:nvPr/>
        </p:nvSpPr>
        <p:spPr>
          <a:xfrm>
            <a:off x="4773601" y="2048816"/>
            <a:ext cx="1270150" cy="1270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1" name="Oval 90">
            <a:extLst>
              <a:ext uri="{FF2B5EF4-FFF2-40B4-BE49-F238E27FC236}">
                <a16:creationId xmlns:a16="http://schemas.microsoft.com/office/drawing/2014/main" id="{4D50845E-449A-473F-879B-A5B874BE04F5}"/>
              </a:ext>
            </a:extLst>
          </p:cNvPr>
          <p:cNvSpPr/>
          <p:nvPr/>
        </p:nvSpPr>
        <p:spPr>
          <a:xfrm>
            <a:off x="7883827" y="2048816"/>
            <a:ext cx="1270150" cy="1270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9" name="Rectangle: Rounded Corners 108">
            <a:extLst>
              <a:ext uri="{FF2B5EF4-FFF2-40B4-BE49-F238E27FC236}">
                <a16:creationId xmlns:a16="http://schemas.microsoft.com/office/drawing/2014/main" id="{21ECAEA0-B564-4789-AE8F-6007A810562F}"/>
              </a:ext>
            </a:extLst>
          </p:cNvPr>
          <p:cNvSpPr/>
          <p:nvPr/>
        </p:nvSpPr>
        <p:spPr>
          <a:xfrm>
            <a:off x="1663375" y="4599209"/>
            <a:ext cx="8865250" cy="128112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Oval 111">
            <a:extLst>
              <a:ext uri="{FF2B5EF4-FFF2-40B4-BE49-F238E27FC236}">
                <a16:creationId xmlns:a16="http://schemas.microsoft.com/office/drawing/2014/main" id="{A589A474-DFFB-4FD6-997C-8A55B3A9144A}"/>
              </a:ext>
            </a:extLst>
          </p:cNvPr>
          <p:cNvSpPr/>
          <p:nvPr/>
        </p:nvSpPr>
        <p:spPr>
          <a:xfrm>
            <a:off x="1663375" y="4599209"/>
            <a:ext cx="1270150" cy="12773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4" name="Oval 113">
            <a:extLst>
              <a:ext uri="{FF2B5EF4-FFF2-40B4-BE49-F238E27FC236}">
                <a16:creationId xmlns:a16="http://schemas.microsoft.com/office/drawing/2014/main" id="{4E4131F3-F043-45DC-98A6-664979953869}"/>
              </a:ext>
            </a:extLst>
          </p:cNvPr>
          <p:cNvSpPr/>
          <p:nvPr/>
        </p:nvSpPr>
        <p:spPr>
          <a:xfrm>
            <a:off x="7883827" y="4603972"/>
            <a:ext cx="1270150" cy="1270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7" name="TextBox 116">
            <a:extLst>
              <a:ext uri="{FF2B5EF4-FFF2-40B4-BE49-F238E27FC236}">
                <a16:creationId xmlns:a16="http://schemas.microsoft.com/office/drawing/2014/main" id="{D42FFA8D-F041-48FD-9643-311E1FBFE2BF}"/>
              </a:ext>
            </a:extLst>
          </p:cNvPr>
          <p:cNvSpPr txBox="1"/>
          <p:nvPr/>
        </p:nvSpPr>
        <p:spPr>
          <a:xfrm>
            <a:off x="1906136" y="6122046"/>
            <a:ext cx="241766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1200"/>
              </a:spcAft>
              <a:buClr>
                <a:srgbClr val="0F4BEB"/>
              </a:buClr>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mn-cs"/>
              </a:rPr>
              <a:t>A teacher’s perspective</a:t>
            </a:r>
          </a:p>
        </p:txBody>
      </p:sp>
      <p:sp>
        <p:nvSpPr>
          <p:cNvPr id="122" name="TextBox 121">
            <a:extLst>
              <a:ext uri="{FF2B5EF4-FFF2-40B4-BE49-F238E27FC236}">
                <a16:creationId xmlns:a16="http://schemas.microsoft.com/office/drawing/2014/main" id="{56EE6F1B-9630-4161-9F9F-DB8A0E384907}"/>
              </a:ext>
            </a:extLst>
          </p:cNvPr>
          <p:cNvSpPr txBox="1"/>
          <p:nvPr/>
        </p:nvSpPr>
        <p:spPr>
          <a:xfrm>
            <a:off x="1540164" y="3565899"/>
            <a:ext cx="3464962" cy="276999"/>
          </a:xfrm>
          <a:prstGeom prst="rect">
            <a:avLst/>
          </a:prstGeom>
          <a:noFill/>
        </p:spPr>
        <p:txBody>
          <a:bodyPr wrap="square" lIns="0" tIns="0" rIns="0" bIns="0" rtlCol="0">
            <a:spAutoFit/>
          </a:bodyPr>
          <a:lstStyle/>
          <a:p>
            <a:pPr lvl="0" algn="ctr">
              <a:spcAft>
                <a:spcPts val="1200"/>
              </a:spcAft>
              <a:buClr>
                <a:srgbClr val="0F4BEB"/>
              </a:buClr>
              <a:defRPr/>
            </a:pPr>
            <a:r>
              <a:rPr lang="en-AU" b="1" dirty="0">
                <a:solidFill>
                  <a:srgbClr val="000000"/>
                </a:solidFill>
              </a:rPr>
              <a:t>Remote Learning - ELT</a:t>
            </a:r>
          </a:p>
        </p:txBody>
      </p:sp>
      <p:sp>
        <p:nvSpPr>
          <p:cNvPr id="123" name="TextBox 122">
            <a:extLst>
              <a:ext uri="{FF2B5EF4-FFF2-40B4-BE49-F238E27FC236}">
                <a16:creationId xmlns:a16="http://schemas.microsoft.com/office/drawing/2014/main" id="{E84DAF17-20CE-44A7-8BA4-7196AC6B5244}"/>
              </a:ext>
            </a:extLst>
          </p:cNvPr>
          <p:cNvSpPr txBox="1"/>
          <p:nvPr/>
        </p:nvSpPr>
        <p:spPr>
          <a:xfrm>
            <a:off x="5305450" y="3577444"/>
            <a:ext cx="2129378" cy="553998"/>
          </a:xfrm>
          <a:prstGeom prst="rect">
            <a:avLst/>
          </a:prstGeom>
          <a:noFill/>
        </p:spPr>
        <p:txBody>
          <a:bodyPr wrap="square" lIns="0" tIns="0" rIns="0" bIns="0" rtlCol="0">
            <a:spAutoFit/>
          </a:bodyPr>
          <a:lstStyle/>
          <a:p>
            <a:pPr lvl="0" algn="ctr">
              <a:spcAft>
                <a:spcPts val="1200"/>
              </a:spcAft>
              <a:buClr>
                <a:srgbClr val="0F4BEB"/>
              </a:buClr>
              <a:defRPr/>
            </a:pPr>
            <a:r>
              <a:rPr lang="en-AU" b="1" dirty="0">
                <a:solidFill>
                  <a:srgbClr val="000000"/>
                </a:solidFill>
              </a:rPr>
              <a:t>Engagement and Support</a:t>
            </a:r>
          </a:p>
        </p:txBody>
      </p:sp>
      <p:sp>
        <p:nvSpPr>
          <p:cNvPr id="125" name="TextBox 124">
            <a:extLst>
              <a:ext uri="{FF2B5EF4-FFF2-40B4-BE49-F238E27FC236}">
                <a16:creationId xmlns:a16="http://schemas.microsoft.com/office/drawing/2014/main" id="{47AFE157-A55F-4F17-B157-82D1A43E81F6}"/>
              </a:ext>
            </a:extLst>
          </p:cNvPr>
          <p:cNvSpPr txBox="1"/>
          <p:nvPr/>
        </p:nvSpPr>
        <p:spPr>
          <a:xfrm>
            <a:off x="8158161" y="3560361"/>
            <a:ext cx="2532144" cy="553998"/>
          </a:xfrm>
          <a:prstGeom prst="rect">
            <a:avLst/>
          </a:prstGeom>
          <a:noFill/>
        </p:spPr>
        <p:txBody>
          <a:bodyPr wrap="square" lIns="0" tIns="0" rIns="0" bIns="0" rtlCol="0">
            <a:spAutoFit/>
          </a:bodyPr>
          <a:lstStyle/>
          <a:p>
            <a:pPr lvl="0" algn="ctr">
              <a:spcAft>
                <a:spcPts val="1200"/>
              </a:spcAft>
              <a:buClr>
                <a:srgbClr val="0F4BEB"/>
              </a:buClr>
              <a:defRPr/>
            </a:pPr>
            <a:r>
              <a:rPr lang="en-AU" b="1" dirty="0">
                <a:solidFill>
                  <a:srgbClr val="000000"/>
                </a:solidFill>
              </a:rPr>
              <a:t>Assessment and Articulation</a:t>
            </a:r>
          </a:p>
        </p:txBody>
      </p:sp>
      <p:sp>
        <p:nvSpPr>
          <p:cNvPr id="121" name="TextBox 120">
            <a:extLst>
              <a:ext uri="{FF2B5EF4-FFF2-40B4-BE49-F238E27FC236}">
                <a16:creationId xmlns:a16="http://schemas.microsoft.com/office/drawing/2014/main" id="{4A2C887E-5B6F-4F10-8634-1217322AF74F}"/>
              </a:ext>
            </a:extLst>
          </p:cNvPr>
          <p:cNvSpPr txBox="1"/>
          <p:nvPr/>
        </p:nvSpPr>
        <p:spPr>
          <a:xfrm>
            <a:off x="8305029" y="6122046"/>
            <a:ext cx="1979034"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1200"/>
              </a:spcAft>
              <a:buClr>
                <a:srgbClr val="0F4BEB"/>
              </a:buClr>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mn-cs"/>
              </a:rPr>
              <a:t>Q&amp;A</a:t>
            </a:r>
          </a:p>
        </p:txBody>
      </p:sp>
      <p:pic>
        <p:nvPicPr>
          <p:cNvPr id="3" name="Graphic 2" descr="Laptop">
            <a:extLst>
              <a:ext uri="{FF2B5EF4-FFF2-40B4-BE49-F238E27FC236}">
                <a16:creationId xmlns:a16="http://schemas.microsoft.com/office/drawing/2014/main" id="{DC3186B7-539D-45A2-B3B3-76ECC91F218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42746" y="2250239"/>
            <a:ext cx="914400" cy="914400"/>
          </a:xfrm>
          <a:prstGeom prst="rect">
            <a:avLst/>
          </a:prstGeom>
        </p:spPr>
      </p:pic>
      <p:pic>
        <p:nvPicPr>
          <p:cNvPr id="5" name="Graphic 4" descr="Document">
            <a:extLst>
              <a:ext uri="{FF2B5EF4-FFF2-40B4-BE49-F238E27FC236}">
                <a16:creationId xmlns:a16="http://schemas.microsoft.com/office/drawing/2014/main" id="{A8B544CC-ABFC-4C6C-96B9-59F38F389BF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882366" y="2255914"/>
            <a:ext cx="914400" cy="914400"/>
          </a:xfrm>
          <a:prstGeom prst="rect">
            <a:avLst/>
          </a:prstGeom>
        </p:spPr>
      </p:pic>
      <p:pic>
        <p:nvPicPr>
          <p:cNvPr id="7" name="Graphic 6" descr="Books">
            <a:extLst>
              <a:ext uri="{FF2B5EF4-FFF2-40B4-BE49-F238E27FC236}">
                <a16:creationId xmlns:a16="http://schemas.microsoft.com/office/drawing/2014/main" id="{DDD72549-A03F-49F2-9256-3BC80650D11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50331" y="4790266"/>
            <a:ext cx="914400" cy="914400"/>
          </a:xfrm>
          <a:prstGeom prst="rect">
            <a:avLst/>
          </a:prstGeom>
        </p:spPr>
      </p:pic>
      <p:pic>
        <p:nvPicPr>
          <p:cNvPr id="13" name="Graphic 12" descr="Chat bubble">
            <a:extLst>
              <a:ext uri="{FF2B5EF4-FFF2-40B4-BE49-F238E27FC236}">
                <a16:creationId xmlns:a16="http://schemas.microsoft.com/office/drawing/2014/main" id="{E7CB9CBA-3203-46BE-BC77-716B62E69D6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837346" y="4775999"/>
            <a:ext cx="914400" cy="914400"/>
          </a:xfrm>
          <a:prstGeom prst="rect">
            <a:avLst/>
          </a:prstGeom>
        </p:spPr>
      </p:pic>
      <p:sp>
        <p:nvSpPr>
          <p:cNvPr id="29" name="TextBox 28">
            <a:extLst>
              <a:ext uri="{FF2B5EF4-FFF2-40B4-BE49-F238E27FC236}">
                <a16:creationId xmlns:a16="http://schemas.microsoft.com/office/drawing/2014/main" id="{D4A9A984-34DB-45C9-ABF9-49B8554C2981}"/>
              </a:ext>
            </a:extLst>
          </p:cNvPr>
          <p:cNvSpPr txBox="1"/>
          <p:nvPr/>
        </p:nvSpPr>
        <p:spPr>
          <a:xfrm>
            <a:off x="4873017" y="6122046"/>
            <a:ext cx="2714116"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1200"/>
              </a:spcAft>
              <a:buClr>
                <a:srgbClr val="0F4BEB"/>
              </a:buClr>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mn-cs"/>
              </a:rPr>
              <a:t>Dates and </a:t>
            </a:r>
            <a:br>
              <a:rPr kumimoji="0" lang="en-AU" sz="1800" b="1" i="0" u="none" strike="noStrike" kern="1200" cap="none" spc="0" normalizeH="0" baseline="0" noProof="0" dirty="0">
                <a:ln>
                  <a:noFill/>
                </a:ln>
                <a:solidFill>
                  <a:srgbClr val="000000"/>
                </a:solidFill>
                <a:effectLst/>
                <a:uLnTx/>
                <a:uFillTx/>
                <a:latin typeface="Arial"/>
                <a:ea typeface="+mn-ea"/>
                <a:cs typeface="+mn-cs"/>
              </a:rPr>
            </a:br>
            <a:r>
              <a:rPr kumimoji="0" lang="en-AU" sz="1800" b="1" i="0" u="none" strike="noStrike" kern="1200" cap="none" spc="0" normalizeH="0" baseline="0" noProof="0" dirty="0">
                <a:ln>
                  <a:noFill/>
                </a:ln>
                <a:solidFill>
                  <a:srgbClr val="000000"/>
                </a:solidFill>
                <a:effectLst/>
                <a:uLnTx/>
                <a:uFillTx/>
                <a:latin typeface="Arial"/>
                <a:ea typeface="+mn-ea"/>
                <a:cs typeface="+mn-cs"/>
              </a:rPr>
              <a:t>important links</a:t>
            </a:r>
          </a:p>
        </p:txBody>
      </p:sp>
      <p:pic>
        <p:nvPicPr>
          <p:cNvPr id="4" name="Graphic 3" descr="Target Audience">
            <a:extLst>
              <a:ext uri="{FF2B5EF4-FFF2-40B4-BE49-F238E27FC236}">
                <a16:creationId xmlns:a16="http://schemas.microsoft.com/office/drawing/2014/main" id="{792ADD21-8FB1-4B25-8628-2EAF72A529E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666386" y="2126430"/>
            <a:ext cx="1138983" cy="1138983"/>
          </a:xfrm>
          <a:prstGeom prst="rect">
            <a:avLst/>
          </a:prstGeom>
        </p:spPr>
      </p:pic>
      <p:pic>
        <p:nvPicPr>
          <p:cNvPr id="10" name="Graphic 9" descr="Monthly calendar">
            <a:extLst>
              <a:ext uri="{FF2B5EF4-FFF2-40B4-BE49-F238E27FC236}">
                <a16:creationId xmlns:a16="http://schemas.microsoft.com/office/drawing/2014/main" id="{4DDB02E5-237F-4217-93EC-DFE7B095DFD9}"/>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774522" y="4812692"/>
            <a:ext cx="914400" cy="914400"/>
          </a:xfrm>
          <a:prstGeom prst="rect">
            <a:avLst/>
          </a:prstGeom>
        </p:spPr>
      </p:pic>
    </p:spTree>
    <p:extLst>
      <p:ext uri="{BB962C8B-B14F-4D97-AF65-F5344CB8AC3E}">
        <p14:creationId xmlns:p14="http://schemas.microsoft.com/office/powerpoint/2010/main" val="321536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03A1B868-3662-4DD1-A542-87A6E63A423E}"/>
              </a:ext>
            </a:extLst>
          </p:cNvPr>
          <p:cNvSpPr/>
          <p:nvPr/>
        </p:nvSpPr>
        <p:spPr>
          <a:xfrm>
            <a:off x="1169502" y="0"/>
            <a:ext cx="7401542" cy="7680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AE1E7164-2DAE-4CA8-8001-2EF03426504F}"/>
              </a:ext>
            </a:extLst>
          </p:cNvPr>
          <p:cNvSpPr/>
          <p:nvPr/>
        </p:nvSpPr>
        <p:spPr>
          <a:xfrm>
            <a:off x="3160868" y="1339651"/>
            <a:ext cx="2701609" cy="27016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Oval 14">
            <a:extLst>
              <a:ext uri="{FF2B5EF4-FFF2-40B4-BE49-F238E27FC236}">
                <a16:creationId xmlns:a16="http://schemas.microsoft.com/office/drawing/2014/main" id="{5BB13AC6-6BD3-4D76-AF5B-DF1A5AD47686}"/>
              </a:ext>
            </a:extLst>
          </p:cNvPr>
          <p:cNvSpPr/>
          <p:nvPr/>
        </p:nvSpPr>
        <p:spPr>
          <a:xfrm>
            <a:off x="-359164" y="-494695"/>
            <a:ext cx="6370300" cy="6370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Oval 3">
            <a:extLst>
              <a:ext uri="{FF2B5EF4-FFF2-40B4-BE49-F238E27FC236}">
                <a16:creationId xmlns:a16="http://schemas.microsoft.com/office/drawing/2014/main" id="{4F319F2C-F1EC-4E9A-9348-108531F1B3A0}"/>
              </a:ext>
            </a:extLst>
          </p:cNvPr>
          <p:cNvSpPr/>
          <p:nvPr/>
        </p:nvSpPr>
        <p:spPr>
          <a:xfrm>
            <a:off x="9078541" y="367672"/>
            <a:ext cx="1943957" cy="19439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789DB4B6-339B-4881-94F4-65DCA7CFFB3D}"/>
              </a:ext>
            </a:extLst>
          </p:cNvPr>
          <p:cNvSpPr/>
          <p:nvPr/>
        </p:nvSpPr>
        <p:spPr>
          <a:xfrm>
            <a:off x="10294898" y="1207311"/>
            <a:ext cx="1163333" cy="1163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BF5C6D12-6070-4BDD-BF39-FA35B7F8E997}"/>
              </a:ext>
            </a:extLst>
          </p:cNvPr>
          <p:cNvSpPr/>
          <p:nvPr/>
        </p:nvSpPr>
        <p:spPr>
          <a:xfrm>
            <a:off x="8985984" y="456796"/>
            <a:ext cx="509559" cy="509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41584E02-52CB-40E8-AF82-F9563A4635E1}"/>
              </a:ext>
            </a:extLst>
          </p:cNvPr>
          <p:cNvSpPr/>
          <p:nvPr/>
        </p:nvSpPr>
        <p:spPr>
          <a:xfrm>
            <a:off x="11115055" y="434450"/>
            <a:ext cx="586572" cy="5865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3C0A6332-12C0-4875-A47F-20FA92DE58D5}"/>
              </a:ext>
            </a:extLst>
          </p:cNvPr>
          <p:cNvSpPr txBox="1"/>
          <p:nvPr/>
        </p:nvSpPr>
        <p:spPr>
          <a:xfrm>
            <a:off x="889996" y="592423"/>
            <a:ext cx="6370300" cy="1329595"/>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000000"/>
                </a:solidFill>
                <a:effectLst/>
                <a:uLnTx/>
                <a:uFillTx/>
                <a:latin typeface="Arial"/>
                <a:ea typeface="+mn-ea"/>
                <a:cs typeface="+mn-cs"/>
              </a:rPr>
              <a:t>Meet</a:t>
            </a:r>
            <a:br>
              <a:rPr kumimoji="0" lang="en-AU" sz="4800" b="1" i="0" u="none" strike="noStrike" kern="1200" cap="none" spc="0" normalizeH="0" baseline="0" noProof="0" dirty="0">
                <a:ln>
                  <a:noFill/>
                </a:ln>
                <a:solidFill>
                  <a:srgbClr val="000000"/>
                </a:solidFill>
                <a:effectLst/>
                <a:uLnTx/>
                <a:uFillTx/>
                <a:latin typeface="Arial"/>
                <a:ea typeface="+mn-ea"/>
                <a:cs typeface="+mn-cs"/>
              </a:rPr>
            </a:br>
            <a:r>
              <a:rPr kumimoji="0" lang="en-AU" sz="4800" b="1" i="0" u="none" strike="noStrike" kern="1200" cap="none" spc="0" normalizeH="0" baseline="0" noProof="0" dirty="0">
                <a:ln>
                  <a:noFill/>
                </a:ln>
                <a:solidFill>
                  <a:srgbClr val="FF0000"/>
                </a:solidFill>
                <a:effectLst/>
                <a:uLnTx/>
                <a:uFillTx/>
                <a:latin typeface="Arial"/>
                <a:ea typeface="+mn-ea"/>
                <a:cs typeface="+mn-cs"/>
              </a:rPr>
              <a:t>our presenters</a:t>
            </a:r>
            <a:endParaRPr kumimoji="0" lang="en-AU" sz="4800" b="0" i="0" u="none" strike="noStrike" kern="1200" cap="none" spc="0" normalizeH="0" baseline="0" noProof="0" dirty="0">
              <a:ln>
                <a:noFill/>
              </a:ln>
              <a:solidFill>
                <a:srgbClr val="FF0000"/>
              </a:solidFill>
              <a:effectLst/>
              <a:uLnTx/>
              <a:uFillTx/>
              <a:latin typeface="Arial"/>
              <a:ea typeface="+mn-ea"/>
              <a:cs typeface="+mn-cs"/>
            </a:endParaRPr>
          </a:p>
        </p:txBody>
      </p:sp>
      <p:sp>
        <p:nvSpPr>
          <p:cNvPr id="18" name="TextBox 17">
            <a:extLst>
              <a:ext uri="{FF2B5EF4-FFF2-40B4-BE49-F238E27FC236}">
                <a16:creationId xmlns:a16="http://schemas.microsoft.com/office/drawing/2014/main" id="{DD29D438-05FF-4B62-8D46-FE0B60827140}"/>
              </a:ext>
            </a:extLst>
          </p:cNvPr>
          <p:cNvSpPr txBox="1"/>
          <p:nvPr/>
        </p:nvSpPr>
        <p:spPr>
          <a:xfrm>
            <a:off x="778628" y="4931867"/>
            <a:ext cx="219267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mn-cs"/>
              </a:rPr>
              <a:t>Jason West</a:t>
            </a:r>
            <a:br>
              <a:rPr kumimoji="0" lang="en-AU" sz="1800" b="0" i="0" u="none" strike="noStrike" kern="1200" cap="none" spc="0" normalizeH="0" baseline="0" noProof="0" dirty="0">
                <a:ln>
                  <a:noFill/>
                </a:ln>
                <a:solidFill>
                  <a:srgbClr val="000000"/>
                </a:solidFill>
                <a:effectLst/>
                <a:uLnTx/>
                <a:uFillTx/>
                <a:latin typeface="Arial"/>
                <a:ea typeface="+mn-ea"/>
                <a:cs typeface="+mn-cs"/>
              </a:rPr>
            </a:br>
            <a:r>
              <a:rPr kumimoji="0" lang="en-AU" sz="1800" b="0" i="0" u="none" strike="noStrike" kern="1200" cap="none" spc="0" normalizeH="0" baseline="0" noProof="0" dirty="0">
                <a:ln>
                  <a:noFill/>
                </a:ln>
                <a:solidFill>
                  <a:srgbClr val="000000"/>
                </a:solidFill>
                <a:effectLst/>
                <a:uLnTx/>
                <a:uFillTx/>
                <a:latin typeface="Arial"/>
                <a:ea typeface="+mn-ea"/>
                <a:cs typeface="+mn-cs"/>
              </a:rPr>
              <a:t>Director of Studies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dirty="0">
                <a:solidFill>
                  <a:srgbClr val="000000"/>
                </a:solidFill>
                <a:latin typeface="Arial"/>
              </a:rPr>
              <a:t>ELT</a:t>
            </a:r>
          </a:p>
          <a:p>
            <a:pPr algn="ctr">
              <a:defRPr/>
            </a:pPr>
            <a:r>
              <a:rPr lang="en-AU" b="1" dirty="0">
                <a:solidFill>
                  <a:srgbClr val="000000"/>
                </a:solidFill>
              </a:rPr>
              <a:t>LIVE Q&amp;A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TextBox 19">
            <a:extLst>
              <a:ext uri="{FF2B5EF4-FFF2-40B4-BE49-F238E27FC236}">
                <a16:creationId xmlns:a16="http://schemas.microsoft.com/office/drawing/2014/main" id="{6FEF876C-607D-4571-AA5B-F05E7ABC67ED}"/>
              </a:ext>
            </a:extLst>
          </p:cNvPr>
          <p:cNvSpPr txBox="1"/>
          <p:nvPr/>
        </p:nvSpPr>
        <p:spPr>
          <a:xfrm>
            <a:off x="3822576" y="4951120"/>
            <a:ext cx="18387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mn-cs"/>
              </a:rPr>
              <a:t>Franca</a:t>
            </a:r>
            <a:r>
              <a:rPr kumimoji="0" lang="en-AU" sz="1800" b="1" i="0" u="none" strike="noStrike" kern="1200" cap="none" spc="0" normalizeH="0" noProof="0" dirty="0">
                <a:ln>
                  <a:noFill/>
                </a:ln>
                <a:solidFill>
                  <a:srgbClr val="000000"/>
                </a:solidFill>
                <a:effectLst/>
                <a:uLnTx/>
                <a:uFillTx/>
                <a:latin typeface="Arial"/>
                <a:ea typeface="+mn-ea"/>
                <a:cs typeface="+mn-cs"/>
              </a:rPr>
              <a:t> </a:t>
            </a:r>
            <a:r>
              <a:rPr kumimoji="0" lang="en-AU" sz="1800" b="1" i="0" u="none" strike="noStrike" kern="1200" cap="none" spc="0" normalizeH="0" noProof="0" dirty="0" err="1">
                <a:ln>
                  <a:noFill/>
                </a:ln>
                <a:solidFill>
                  <a:srgbClr val="000000"/>
                </a:solidFill>
                <a:effectLst/>
                <a:uLnTx/>
                <a:uFillTx/>
                <a:latin typeface="Arial"/>
                <a:ea typeface="+mn-ea"/>
                <a:cs typeface="+mn-cs"/>
              </a:rPr>
              <a:t>Turrin</a:t>
            </a:r>
            <a:br>
              <a:rPr kumimoji="0" lang="en-AU" sz="1800" b="0" i="0" u="none" strike="noStrike" kern="1200" cap="none" spc="0" normalizeH="0" baseline="0" noProof="0" dirty="0">
                <a:ln>
                  <a:noFill/>
                </a:ln>
                <a:solidFill>
                  <a:srgbClr val="000000"/>
                </a:solidFill>
                <a:effectLst/>
                <a:uLnTx/>
                <a:uFillTx/>
                <a:latin typeface="Arial"/>
                <a:ea typeface="+mn-ea"/>
                <a:cs typeface="+mn-cs"/>
              </a:rPr>
            </a:br>
            <a:r>
              <a:rPr kumimoji="0" lang="en-AU" sz="1800" b="0" i="0" u="none" strike="noStrike" kern="1200" cap="none" spc="0" normalizeH="0" baseline="0" noProof="0" dirty="0">
                <a:ln>
                  <a:noFill/>
                </a:ln>
                <a:solidFill>
                  <a:srgbClr val="000000"/>
                </a:solidFill>
                <a:effectLst/>
                <a:uLnTx/>
                <a:uFillTx/>
                <a:latin typeface="Arial"/>
                <a:ea typeface="+mn-ea"/>
                <a:cs typeface="+mn-cs"/>
              </a:rPr>
              <a:t>ELT Teacher</a:t>
            </a:r>
          </a:p>
        </p:txBody>
      </p:sp>
      <p:pic>
        <p:nvPicPr>
          <p:cNvPr id="21" name="Picture 20">
            <a:extLst>
              <a:ext uri="{FF2B5EF4-FFF2-40B4-BE49-F238E27FC236}">
                <a16:creationId xmlns:a16="http://schemas.microsoft.com/office/drawing/2014/main" id="{A1E22B4E-8081-47D8-A443-6CAFC457403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016616" y="2556933"/>
            <a:ext cx="1877242" cy="2143370"/>
          </a:xfrm>
          <a:prstGeom prst="rect">
            <a:avLst/>
          </a:prstGeom>
        </p:spPr>
      </p:pic>
      <p:pic>
        <p:nvPicPr>
          <p:cNvPr id="22" name="Picture 21">
            <a:extLst>
              <a:ext uri="{FF2B5EF4-FFF2-40B4-BE49-F238E27FC236}">
                <a16:creationId xmlns:a16="http://schemas.microsoft.com/office/drawing/2014/main" id="{8BF24677-874F-453A-B809-524869B90DA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3949132" y="2556932"/>
            <a:ext cx="1807678" cy="2143370"/>
          </a:xfrm>
          <a:prstGeom prst="rect">
            <a:avLst/>
          </a:prstGeom>
        </p:spPr>
      </p:pic>
      <p:sp>
        <p:nvSpPr>
          <p:cNvPr id="27" name="TextBox 26">
            <a:extLst>
              <a:ext uri="{FF2B5EF4-FFF2-40B4-BE49-F238E27FC236}">
                <a16:creationId xmlns:a16="http://schemas.microsoft.com/office/drawing/2014/main" id="{65AFE2AF-1697-474A-B2C7-135DCCCAE99A}"/>
              </a:ext>
            </a:extLst>
          </p:cNvPr>
          <p:cNvSpPr txBox="1"/>
          <p:nvPr/>
        </p:nvSpPr>
        <p:spPr>
          <a:xfrm>
            <a:off x="6746065" y="4951120"/>
            <a:ext cx="207670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srgbClr val="000000"/>
                </a:solidFill>
                <a:effectLst/>
                <a:uLnTx/>
                <a:uFillTx/>
                <a:latin typeface="Arial"/>
                <a:ea typeface="+mn-ea"/>
                <a:cs typeface="+mn-cs"/>
              </a:rPr>
              <a:t>Kathryn De Carlo</a:t>
            </a:r>
            <a:br>
              <a:rPr kumimoji="0" lang="en-AU" sz="1800" b="0" i="0" u="none" strike="noStrike" kern="1200" cap="none" spc="0" normalizeH="0" baseline="0" noProof="0" dirty="0">
                <a:ln>
                  <a:noFill/>
                </a:ln>
                <a:solidFill>
                  <a:srgbClr val="000000"/>
                </a:solidFill>
                <a:effectLst/>
                <a:uLnTx/>
                <a:uFillTx/>
                <a:latin typeface="Arial"/>
                <a:ea typeface="+mn-ea"/>
                <a:cs typeface="+mn-cs"/>
              </a:rPr>
            </a:br>
            <a:r>
              <a:rPr lang="en-AU" dirty="0">
                <a:solidFill>
                  <a:srgbClr val="000000"/>
                </a:solidFill>
                <a:latin typeface="Arial"/>
              </a:rPr>
              <a:t>Admissions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mn-cs"/>
              </a:rPr>
              <a:t>LIVE Q&amp;A</a:t>
            </a:r>
          </a:p>
        </p:txBody>
      </p:sp>
      <p:pic>
        <p:nvPicPr>
          <p:cNvPr id="28" name="Picture 27">
            <a:extLst>
              <a:ext uri="{FF2B5EF4-FFF2-40B4-BE49-F238E27FC236}">
                <a16:creationId xmlns:a16="http://schemas.microsoft.com/office/drawing/2014/main" id="{BB6001A6-8628-4DEE-B330-845742909795}"/>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29160" t="10101" r="32170" b="41457"/>
          <a:stretch/>
        </p:blipFill>
        <p:spPr>
          <a:xfrm>
            <a:off x="6864848" y="2556932"/>
            <a:ext cx="1832858" cy="2143370"/>
          </a:xfrm>
          <a:prstGeom prst="rect">
            <a:avLst/>
          </a:prstGeom>
        </p:spPr>
      </p:pic>
    </p:spTree>
    <p:extLst>
      <p:ext uri="{BB962C8B-B14F-4D97-AF65-F5344CB8AC3E}">
        <p14:creationId xmlns:p14="http://schemas.microsoft.com/office/powerpoint/2010/main" val="89606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71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4" name="Oval 53">
            <a:extLst>
              <a:ext uri="{FF2B5EF4-FFF2-40B4-BE49-F238E27FC236}">
                <a16:creationId xmlns:a16="http://schemas.microsoft.com/office/drawing/2014/main" id="{03B56E10-4F59-4141-B4A2-26C99577A104}"/>
              </a:ext>
            </a:extLst>
          </p:cNvPr>
          <p:cNvSpPr/>
          <p:nvPr/>
        </p:nvSpPr>
        <p:spPr>
          <a:xfrm>
            <a:off x="-275700" y="1824111"/>
            <a:ext cx="3255457" cy="32554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Oval 32">
            <a:extLst>
              <a:ext uri="{FF2B5EF4-FFF2-40B4-BE49-F238E27FC236}">
                <a16:creationId xmlns:a16="http://schemas.microsoft.com/office/drawing/2014/main" id="{4737543C-0398-44DA-A4CF-E32A539A0A96}"/>
              </a:ext>
            </a:extLst>
          </p:cNvPr>
          <p:cNvSpPr/>
          <p:nvPr/>
        </p:nvSpPr>
        <p:spPr>
          <a:xfrm>
            <a:off x="2420260" y="-336891"/>
            <a:ext cx="3255457" cy="3255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3ED32551-AF72-486B-BE9D-F5D9BD2DE308}"/>
              </a:ext>
            </a:extLst>
          </p:cNvPr>
          <p:cNvSpPr/>
          <p:nvPr/>
        </p:nvSpPr>
        <p:spPr>
          <a:xfrm>
            <a:off x="1510034" y="2047791"/>
            <a:ext cx="3051344" cy="30513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Oval 21">
            <a:extLst>
              <a:ext uri="{FF2B5EF4-FFF2-40B4-BE49-F238E27FC236}">
                <a16:creationId xmlns:a16="http://schemas.microsoft.com/office/drawing/2014/main" id="{FACA6551-6591-40CF-9D82-79B6131B6DCB}"/>
              </a:ext>
            </a:extLst>
          </p:cNvPr>
          <p:cNvSpPr/>
          <p:nvPr/>
        </p:nvSpPr>
        <p:spPr>
          <a:xfrm>
            <a:off x="-219751" y="-709890"/>
            <a:ext cx="5007797" cy="50077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D05519E8-0797-46DD-BD47-BCB6F5AB21E8}"/>
              </a:ext>
            </a:extLst>
          </p:cNvPr>
          <p:cNvSpPr/>
          <p:nvPr/>
        </p:nvSpPr>
        <p:spPr>
          <a:xfrm>
            <a:off x="6095206" y="619508"/>
            <a:ext cx="378203" cy="3782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DD6E3D98-A911-4F3E-8AA6-2E95AD2CF15A}"/>
              </a:ext>
            </a:extLst>
          </p:cNvPr>
          <p:cNvSpPr txBox="1"/>
          <p:nvPr/>
        </p:nvSpPr>
        <p:spPr>
          <a:xfrm>
            <a:off x="948141" y="980108"/>
            <a:ext cx="2672493" cy="1329595"/>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AU" sz="4800" b="1" i="0" u="none" strike="noStrike" kern="1200" cap="none" spc="0" normalizeH="0" baseline="0" noProof="0" dirty="0">
                <a:ln>
                  <a:noFill/>
                </a:ln>
                <a:effectLst/>
                <a:uLnTx/>
                <a:uFillTx/>
                <a:latin typeface="Arial"/>
                <a:ea typeface="+mn-ea"/>
                <a:cs typeface="+mn-cs"/>
              </a:rPr>
              <a:t>Course update</a:t>
            </a:r>
            <a:endParaRPr kumimoji="0" lang="en-AU" sz="4800" b="0" i="0" u="none" strike="noStrike" kern="1200" cap="none" spc="0" normalizeH="0" baseline="0" noProof="0" dirty="0">
              <a:ln>
                <a:noFill/>
              </a:ln>
              <a:effectLst/>
              <a:uLnTx/>
              <a:uFillTx/>
              <a:latin typeface="Arial"/>
              <a:ea typeface="+mn-ea"/>
              <a:cs typeface="+mn-cs"/>
            </a:endParaRPr>
          </a:p>
        </p:txBody>
      </p:sp>
      <p:sp>
        <p:nvSpPr>
          <p:cNvPr id="27" name="Oval 26">
            <a:extLst>
              <a:ext uri="{FF2B5EF4-FFF2-40B4-BE49-F238E27FC236}">
                <a16:creationId xmlns:a16="http://schemas.microsoft.com/office/drawing/2014/main" id="{9B9012AD-B52B-41FF-B4A2-88BCBA2B3604}"/>
              </a:ext>
            </a:extLst>
          </p:cNvPr>
          <p:cNvSpPr/>
          <p:nvPr/>
        </p:nvSpPr>
        <p:spPr>
          <a:xfrm>
            <a:off x="3789469" y="4790634"/>
            <a:ext cx="1163333" cy="11633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Oval 33">
            <a:extLst>
              <a:ext uri="{FF2B5EF4-FFF2-40B4-BE49-F238E27FC236}">
                <a16:creationId xmlns:a16="http://schemas.microsoft.com/office/drawing/2014/main" id="{FE1AB5F4-8149-4925-A878-4D4CC4511CEF}"/>
              </a:ext>
            </a:extLst>
          </p:cNvPr>
          <p:cNvSpPr/>
          <p:nvPr/>
        </p:nvSpPr>
        <p:spPr>
          <a:xfrm>
            <a:off x="3938447" y="5393141"/>
            <a:ext cx="490339" cy="4903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90AF9D3B-C67D-4A30-96B2-3A9F92A824B9}"/>
              </a:ext>
            </a:extLst>
          </p:cNvPr>
          <p:cNvSpPr txBox="1"/>
          <p:nvPr/>
        </p:nvSpPr>
        <p:spPr>
          <a:xfrm>
            <a:off x="5593679" y="2234635"/>
            <a:ext cx="5890753" cy="2677656"/>
          </a:xfrm>
          <a:prstGeom prst="rect">
            <a:avLst/>
          </a:prstGeom>
          <a:noFill/>
        </p:spPr>
        <p:txBody>
          <a:bodyPr wrap="square" rtlCol="0">
            <a:spAutoFit/>
          </a:bodyPr>
          <a:lstStyle/>
          <a:p>
            <a:pPr marL="342900" indent="-342900">
              <a:buFont typeface="Arial" panose="020B0604020202020204" pitchFamily="34" charset="0"/>
              <a:buChar char="•"/>
              <a:defRPr/>
            </a:pPr>
            <a:r>
              <a:rPr lang="en-AU" sz="2400" b="1" dirty="0">
                <a:solidFill>
                  <a:srgbClr val="000000"/>
                </a:solidFill>
                <a:latin typeface="Arial"/>
              </a:rPr>
              <a:t>From Term 6, General English (GE) will no longer be available</a:t>
            </a:r>
          </a:p>
          <a:p>
            <a:pPr>
              <a:defRPr/>
            </a:pPr>
            <a:endParaRPr lang="en-AU" sz="2400" b="1" dirty="0">
              <a:solidFill>
                <a:srgbClr val="000000"/>
              </a:solidFill>
              <a:latin typeface="Arial"/>
            </a:endParaRPr>
          </a:p>
          <a:p>
            <a:pPr marL="342900" indent="-342900">
              <a:buFont typeface="Arial" panose="020B0604020202020204" pitchFamily="34" charset="0"/>
              <a:buChar char="•"/>
              <a:defRPr/>
            </a:pPr>
            <a:r>
              <a:rPr lang="en-AU" sz="2400" b="1" dirty="0">
                <a:solidFill>
                  <a:srgbClr val="000000"/>
                </a:solidFill>
                <a:latin typeface="Arial"/>
              </a:rPr>
              <a:t>Entry requirements have changed on Academic English (AE) programs</a:t>
            </a:r>
          </a:p>
          <a:p>
            <a:pPr marL="342900" indent="-342900">
              <a:buFont typeface="Arial" panose="020B0604020202020204" pitchFamily="34" charset="0"/>
              <a:buChar char="•"/>
              <a:defRPr/>
            </a:pPr>
            <a:endParaRPr lang="en-AU" sz="2400" b="1"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a:extLst>
              <a:ext uri="{FF2B5EF4-FFF2-40B4-BE49-F238E27FC236}">
                <a16:creationId xmlns:a16="http://schemas.microsoft.com/office/drawing/2014/main" id="{05A8C49D-2085-4049-8D4A-7DC5AECC0CDB}"/>
              </a:ext>
            </a:extLst>
          </p:cNvPr>
          <p:cNvSpPr txBox="1"/>
          <p:nvPr/>
        </p:nvSpPr>
        <p:spPr>
          <a:xfrm>
            <a:off x="5675717" y="4589188"/>
            <a:ext cx="6758764" cy="1200329"/>
          </a:xfrm>
          <a:prstGeom prst="rect">
            <a:avLst/>
          </a:prstGeom>
          <a:noFill/>
        </p:spPr>
        <p:txBody>
          <a:bodyPr wrap="square" rtlCol="0">
            <a:spAutoFit/>
          </a:bodyPr>
          <a:lstStyle/>
          <a:p>
            <a:r>
              <a:rPr lang="en-AU" sz="2400" b="1" dirty="0">
                <a:solidFill>
                  <a:schemeClr val="accent1"/>
                </a:solidFill>
              </a:rPr>
              <a:t>insearch.edu.au/au/programs/</a:t>
            </a:r>
            <a:r>
              <a:rPr lang="en-AU" sz="2400" b="1" dirty="0" err="1">
                <a:solidFill>
                  <a:schemeClr val="accent1"/>
                </a:solidFill>
              </a:rPr>
              <a:t>english</a:t>
            </a:r>
            <a:r>
              <a:rPr lang="en-AU" sz="2400" b="1" dirty="0">
                <a:solidFill>
                  <a:schemeClr val="accent1"/>
                </a:solidFill>
              </a:rPr>
              <a:t>-language-programs/</a:t>
            </a:r>
            <a:r>
              <a:rPr lang="en-AU" sz="2400" b="1" dirty="0" err="1">
                <a:solidFill>
                  <a:schemeClr val="accent1"/>
                </a:solidFill>
              </a:rPr>
              <a:t>english</a:t>
            </a:r>
            <a:r>
              <a:rPr lang="en-AU" sz="2400" b="1" dirty="0">
                <a:solidFill>
                  <a:schemeClr val="accent1"/>
                </a:solidFill>
              </a:rPr>
              <a:t>-entry-requirements</a:t>
            </a:r>
          </a:p>
        </p:txBody>
      </p:sp>
      <p:pic>
        <p:nvPicPr>
          <p:cNvPr id="14" name="Graphic 13" descr="Cursor">
            <a:extLst>
              <a:ext uri="{FF2B5EF4-FFF2-40B4-BE49-F238E27FC236}">
                <a16:creationId xmlns:a16="http://schemas.microsoft.com/office/drawing/2014/main" id="{69F28335-C76E-4CBC-BB0E-FC3CE7B0A0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82514" y="5612579"/>
            <a:ext cx="914400" cy="914400"/>
          </a:xfrm>
          <a:prstGeom prst="rect">
            <a:avLst/>
          </a:prstGeom>
        </p:spPr>
      </p:pic>
    </p:spTree>
    <p:extLst>
      <p:ext uri="{BB962C8B-B14F-4D97-AF65-F5344CB8AC3E}">
        <p14:creationId xmlns:p14="http://schemas.microsoft.com/office/powerpoint/2010/main" val="348649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CFFF3A-F0EE-4D49-AF73-C28EEC9FB484}"/>
              </a:ext>
            </a:extLst>
          </p:cNvPr>
          <p:cNvSpPr txBox="1"/>
          <p:nvPr/>
        </p:nvSpPr>
        <p:spPr>
          <a:xfrm>
            <a:off x="5970727" y="1588793"/>
            <a:ext cx="6075500" cy="3323987"/>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000000"/>
                </a:solidFill>
                <a:effectLst/>
                <a:uLnTx/>
                <a:uFillTx/>
                <a:latin typeface="Arial"/>
                <a:ea typeface="+mn-ea"/>
                <a:cs typeface="+mn-cs"/>
              </a:rPr>
              <a:t>Q&amp;A</a:t>
            </a:r>
            <a:br>
              <a:rPr kumimoji="0" lang="en-AU" sz="4800" b="1" i="0" u="none" strike="noStrike" kern="1200" cap="none" spc="0" normalizeH="0" baseline="0" noProof="0" dirty="0">
                <a:ln>
                  <a:noFill/>
                </a:ln>
                <a:solidFill>
                  <a:srgbClr val="000000"/>
                </a:solidFill>
                <a:effectLst/>
                <a:uLnTx/>
                <a:uFillTx/>
                <a:latin typeface="Arial"/>
                <a:ea typeface="+mn-ea"/>
                <a:cs typeface="+mn-cs"/>
              </a:rPr>
            </a:br>
            <a:r>
              <a:rPr kumimoji="0" lang="en-AU" sz="4800" b="1" i="0" u="none" strike="noStrike" kern="1200" cap="none" spc="0" normalizeH="0" baseline="0" noProof="0" dirty="0">
                <a:ln>
                  <a:noFill/>
                </a:ln>
                <a:solidFill>
                  <a:srgbClr val="0F4BEB"/>
                </a:solidFill>
                <a:effectLst/>
                <a:uLnTx/>
                <a:uFillTx/>
                <a:latin typeface="Arial"/>
                <a:ea typeface="+mn-ea"/>
                <a:cs typeface="+mn-cs"/>
              </a:rPr>
              <a:t>with </a:t>
            </a:r>
            <a:r>
              <a:rPr kumimoji="0" lang="en-AU" sz="4800" b="1" i="0" u="none" strike="noStrike" kern="1200" cap="none" spc="0" normalizeH="0" baseline="0" noProof="0" dirty="0">
                <a:ln>
                  <a:noFill/>
                </a:ln>
                <a:solidFill>
                  <a:schemeClr val="accent1"/>
                </a:solidFill>
                <a:effectLst/>
                <a:uLnTx/>
                <a:uFillTx/>
                <a:latin typeface="Arial"/>
                <a:ea typeface="+mn-ea"/>
                <a:cs typeface="+mn-cs"/>
              </a:rPr>
              <a:t>Jason West, Kathryn De Carlo and </a:t>
            </a:r>
            <a:r>
              <a:rPr kumimoji="0" lang="en-AU" sz="4800" b="1" i="0" u="none" strike="noStrike" kern="1200" cap="none" spc="0" normalizeH="0" noProof="0" dirty="0">
                <a:ln>
                  <a:noFill/>
                </a:ln>
                <a:solidFill>
                  <a:schemeClr val="accent1"/>
                </a:solidFill>
                <a:effectLst/>
                <a:uLnTx/>
                <a:uFillTx/>
                <a:latin typeface="Arial"/>
                <a:ea typeface="+mn-ea"/>
                <a:cs typeface="+mn-cs"/>
              </a:rPr>
              <a:t>Partner Managers</a:t>
            </a:r>
            <a:endParaRPr kumimoji="0" lang="en-AU" sz="4800" b="0" i="0" u="none" strike="noStrike" kern="1200" cap="none" spc="0" normalizeH="0" baseline="0" noProof="0" dirty="0">
              <a:ln>
                <a:noFill/>
              </a:ln>
              <a:solidFill>
                <a:schemeClr val="accent1"/>
              </a:solidFill>
              <a:effectLst/>
              <a:uLnTx/>
              <a:uFillTx/>
              <a:latin typeface="Arial"/>
              <a:ea typeface="+mn-ea"/>
              <a:cs typeface="+mn-cs"/>
            </a:endParaRPr>
          </a:p>
        </p:txBody>
      </p:sp>
      <p:sp>
        <p:nvSpPr>
          <p:cNvPr id="182" name="Oval 181">
            <a:extLst>
              <a:ext uri="{FF2B5EF4-FFF2-40B4-BE49-F238E27FC236}">
                <a16:creationId xmlns:a16="http://schemas.microsoft.com/office/drawing/2014/main" id="{692044BE-0961-4FFD-9A62-0378BB15EA8C}"/>
              </a:ext>
            </a:extLst>
          </p:cNvPr>
          <p:cNvSpPr/>
          <p:nvPr/>
        </p:nvSpPr>
        <p:spPr>
          <a:xfrm>
            <a:off x="882496" y="2094456"/>
            <a:ext cx="3337867" cy="3337867"/>
          </a:xfrm>
          <a:prstGeom prst="ellipse">
            <a:avLst/>
          </a:prstGeom>
          <a:solidFill>
            <a:schemeClr val="accent2"/>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83" name="Oval 182">
            <a:extLst>
              <a:ext uri="{FF2B5EF4-FFF2-40B4-BE49-F238E27FC236}">
                <a16:creationId xmlns:a16="http://schemas.microsoft.com/office/drawing/2014/main" id="{3A7039F7-7ACE-4A3A-BC87-5E3265763109}"/>
              </a:ext>
            </a:extLst>
          </p:cNvPr>
          <p:cNvSpPr/>
          <p:nvPr/>
        </p:nvSpPr>
        <p:spPr>
          <a:xfrm>
            <a:off x="1029725" y="1234390"/>
            <a:ext cx="3430655" cy="3430655"/>
          </a:xfrm>
          <a:prstGeom prst="ellipse">
            <a:avLst/>
          </a:prstGeom>
          <a:solidFill>
            <a:schemeClr val="accent5">
              <a:lumMod val="50000"/>
            </a:schemeClr>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5" name="Oval 174">
            <a:extLst>
              <a:ext uri="{FF2B5EF4-FFF2-40B4-BE49-F238E27FC236}">
                <a16:creationId xmlns:a16="http://schemas.microsoft.com/office/drawing/2014/main" id="{3280EE54-C515-40ED-AE7A-39DD9D994C8F}"/>
              </a:ext>
            </a:extLst>
          </p:cNvPr>
          <p:cNvSpPr/>
          <p:nvPr/>
        </p:nvSpPr>
        <p:spPr>
          <a:xfrm>
            <a:off x="1928060" y="1299266"/>
            <a:ext cx="3739824" cy="3739824"/>
          </a:xfrm>
          <a:prstGeom prst="ellipse">
            <a:avLst/>
          </a:prstGeom>
          <a:solidFill>
            <a:schemeClr val="accent4"/>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2" name="Oval 171">
            <a:extLst>
              <a:ext uri="{FF2B5EF4-FFF2-40B4-BE49-F238E27FC236}">
                <a16:creationId xmlns:a16="http://schemas.microsoft.com/office/drawing/2014/main" id="{044ED664-E932-4250-B2F0-3F0C78F947B1}"/>
              </a:ext>
            </a:extLst>
          </p:cNvPr>
          <p:cNvSpPr/>
          <p:nvPr/>
        </p:nvSpPr>
        <p:spPr>
          <a:xfrm>
            <a:off x="1178909" y="2368494"/>
            <a:ext cx="3364762" cy="3364762"/>
          </a:xfrm>
          <a:prstGeom prst="ellipse">
            <a:avLst/>
          </a:prstGeom>
          <a:solidFill>
            <a:schemeClr val="accent5"/>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6" name="Oval 175">
            <a:extLst>
              <a:ext uri="{FF2B5EF4-FFF2-40B4-BE49-F238E27FC236}">
                <a16:creationId xmlns:a16="http://schemas.microsoft.com/office/drawing/2014/main" id="{E4D796E4-1736-47D0-A0C3-92EF5C8C4324}"/>
              </a:ext>
            </a:extLst>
          </p:cNvPr>
          <p:cNvSpPr/>
          <p:nvPr/>
        </p:nvSpPr>
        <p:spPr>
          <a:xfrm>
            <a:off x="4048078" y="4080003"/>
            <a:ext cx="1186624" cy="1186624"/>
          </a:xfrm>
          <a:prstGeom prst="ellipse">
            <a:avLst/>
          </a:prstGeom>
          <a:solidFill>
            <a:schemeClr val="accent1"/>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7" name="Oval 176">
            <a:extLst>
              <a:ext uri="{FF2B5EF4-FFF2-40B4-BE49-F238E27FC236}">
                <a16:creationId xmlns:a16="http://schemas.microsoft.com/office/drawing/2014/main" id="{2C991995-7D9E-4C8B-B867-25FB5E2AB3DE}"/>
              </a:ext>
            </a:extLst>
          </p:cNvPr>
          <p:cNvSpPr/>
          <p:nvPr/>
        </p:nvSpPr>
        <p:spPr>
          <a:xfrm>
            <a:off x="1202998" y="1363249"/>
            <a:ext cx="4163814" cy="41638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0" name="Oval 69">
            <a:extLst>
              <a:ext uri="{FF2B5EF4-FFF2-40B4-BE49-F238E27FC236}">
                <a16:creationId xmlns:a16="http://schemas.microsoft.com/office/drawing/2014/main" id="{BB985841-3ACD-47EF-B438-0E5052789664}"/>
              </a:ext>
            </a:extLst>
          </p:cNvPr>
          <p:cNvSpPr/>
          <p:nvPr/>
        </p:nvSpPr>
        <p:spPr>
          <a:xfrm>
            <a:off x="771431" y="1009738"/>
            <a:ext cx="579055" cy="579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Oval 28">
            <a:extLst>
              <a:ext uri="{FF2B5EF4-FFF2-40B4-BE49-F238E27FC236}">
                <a16:creationId xmlns:a16="http://schemas.microsoft.com/office/drawing/2014/main" id="{1F0D45E1-F47C-4548-BC54-8F98F540910F}"/>
              </a:ext>
            </a:extLst>
          </p:cNvPr>
          <p:cNvSpPr/>
          <p:nvPr/>
        </p:nvSpPr>
        <p:spPr>
          <a:xfrm>
            <a:off x="1757008" y="4334683"/>
            <a:ext cx="191187" cy="1911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80" name="Oval 179">
            <a:extLst>
              <a:ext uri="{FF2B5EF4-FFF2-40B4-BE49-F238E27FC236}">
                <a16:creationId xmlns:a16="http://schemas.microsoft.com/office/drawing/2014/main" id="{8135BDD1-1388-4642-8641-65DA690FEF4A}"/>
              </a:ext>
            </a:extLst>
          </p:cNvPr>
          <p:cNvSpPr/>
          <p:nvPr/>
        </p:nvSpPr>
        <p:spPr>
          <a:xfrm>
            <a:off x="565422" y="5716112"/>
            <a:ext cx="317074" cy="317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81" name="Oval 180">
            <a:extLst>
              <a:ext uri="{FF2B5EF4-FFF2-40B4-BE49-F238E27FC236}">
                <a16:creationId xmlns:a16="http://schemas.microsoft.com/office/drawing/2014/main" id="{987CABD0-C6B5-47B4-A934-27B4ACD537F7}"/>
              </a:ext>
            </a:extLst>
          </p:cNvPr>
          <p:cNvSpPr/>
          <p:nvPr/>
        </p:nvSpPr>
        <p:spPr>
          <a:xfrm>
            <a:off x="4753718" y="5784304"/>
            <a:ext cx="191187" cy="1911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Oval 70">
            <a:extLst>
              <a:ext uri="{FF2B5EF4-FFF2-40B4-BE49-F238E27FC236}">
                <a16:creationId xmlns:a16="http://schemas.microsoft.com/office/drawing/2014/main" id="{85C61DA9-7AF8-45EF-984F-EA32F05DD96A}"/>
              </a:ext>
            </a:extLst>
          </p:cNvPr>
          <p:cNvSpPr/>
          <p:nvPr/>
        </p:nvSpPr>
        <p:spPr>
          <a:xfrm>
            <a:off x="4958682" y="2359474"/>
            <a:ext cx="620101" cy="6201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 name="Graphic 2" descr="Help">
            <a:extLst>
              <a:ext uri="{FF2B5EF4-FFF2-40B4-BE49-F238E27FC236}">
                <a16:creationId xmlns:a16="http://schemas.microsoft.com/office/drawing/2014/main" id="{9450C717-69FC-4AA7-B918-3864F85F96F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74280" y="2115592"/>
            <a:ext cx="2681560" cy="2681560"/>
          </a:xfrm>
          <a:prstGeom prst="rect">
            <a:avLst/>
          </a:prstGeom>
        </p:spPr>
      </p:pic>
    </p:spTree>
    <p:extLst>
      <p:ext uri="{BB962C8B-B14F-4D97-AF65-F5344CB8AC3E}">
        <p14:creationId xmlns:p14="http://schemas.microsoft.com/office/powerpoint/2010/main" val="263618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CFFF3A-F0EE-4D49-AF73-C28EEC9FB484}"/>
              </a:ext>
            </a:extLst>
          </p:cNvPr>
          <p:cNvSpPr txBox="1"/>
          <p:nvPr/>
        </p:nvSpPr>
        <p:spPr>
          <a:xfrm>
            <a:off x="6245458" y="865895"/>
            <a:ext cx="5118807" cy="664797"/>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000000"/>
                </a:solidFill>
                <a:effectLst/>
                <a:uLnTx/>
                <a:uFillTx/>
                <a:latin typeface="Arial"/>
                <a:ea typeface="+mn-ea"/>
                <a:cs typeface="+mn-cs"/>
              </a:rPr>
              <a:t>Who to contact</a:t>
            </a:r>
            <a:endParaRPr kumimoji="0" lang="en-AU" sz="4800" b="0" i="0" u="none" strike="noStrike" kern="1200" cap="none" spc="0" normalizeH="0" baseline="0" noProof="0" dirty="0">
              <a:ln>
                <a:noFill/>
              </a:ln>
              <a:solidFill>
                <a:srgbClr val="0F4BEB"/>
              </a:solidFill>
              <a:effectLst/>
              <a:uLnTx/>
              <a:uFillTx/>
              <a:latin typeface="Arial"/>
              <a:ea typeface="+mn-ea"/>
              <a:cs typeface="+mn-cs"/>
            </a:endParaRPr>
          </a:p>
        </p:txBody>
      </p:sp>
      <p:sp>
        <p:nvSpPr>
          <p:cNvPr id="182" name="Oval 181">
            <a:extLst>
              <a:ext uri="{FF2B5EF4-FFF2-40B4-BE49-F238E27FC236}">
                <a16:creationId xmlns:a16="http://schemas.microsoft.com/office/drawing/2014/main" id="{692044BE-0961-4FFD-9A62-0378BB15EA8C}"/>
              </a:ext>
            </a:extLst>
          </p:cNvPr>
          <p:cNvSpPr/>
          <p:nvPr/>
        </p:nvSpPr>
        <p:spPr>
          <a:xfrm>
            <a:off x="882496" y="2094456"/>
            <a:ext cx="3337867" cy="3337867"/>
          </a:xfrm>
          <a:prstGeom prst="ellipse">
            <a:avLst/>
          </a:prstGeom>
          <a:solidFill>
            <a:schemeClr val="accent2"/>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83" name="Oval 182">
            <a:extLst>
              <a:ext uri="{FF2B5EF4-FFF2-40B4-BE49-F238E27FC236}">
                <a16:creationId xmlns:a16="http://schemas.microsoft.com/office/drawing/2014/main" id="{3A7039F7-7ACE-4A3A-BC87-5E3265763109}"/>
              </a:ext>
            </a:extLst>
          </p:cNvPr>
          <p:cNvSpPr/>
          <p:nvPr/>
        </p:nvSpPr>
        <p:spPr>
          <a:xfrm>
            <a:off x="1029725" y="1234390"/>
            <a:ext cx="3430655" cy="3430655"/>
          </a:xfrm>
          <a:prstGeom prst="ellipse">
            <a:avLst/>
          </a:prstGeom>
          <a:solidFill>
            <a:schemeClr val="accent5">
              <a:lumMod val="50000"/>
            </a:schemeClr>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5" name="Oval 174">
            <a:extLst>
              <a:ext uri="{FF2B5EF4-FFF2-40B4-BE49-F238E27FC236}">
                <a16:creationId xmlns:a16="http://schemas.microsoft.com/office/drawing/2014/main" id="{3280EE54-C515-40ED-AE7A-39DD9D994C8F}"/>
              </a:ext>
            </a:extLst>
          </p:cNvPr>
          <p:cNvSpPr/>
          <p:nvPr/>
        </p:nvSpPr>
        <p:spPr>
          <a:xfrm>
            <a:off x="1928060" y="1299266"/>
            <a:ext cx="3739824" cy="3739824"/>
          </a:xfrm>
          <a:prstGeom prst="ellipse">
            <a:avLst/>
          </a:prstGeom>
          <a:solidFill>
            <a:schemeClr val="accent4"/>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2" name="Oval 171">
            <a:extLst>
              <a:ext uri="{FF2B5EF4-FFF2-40B4-BE49-F238E27FC236}">
                <a16:creationId xmlns:a16="http://schemas.microsoft.com/office/drawing/2014/main" id="{044ED664-E932-4250-B2F0-3F0C78F947B1}"/>
              </a:ext>
            </a:extLst>
          </p:cNvPr>
          <p:cNvSpPr/>
          <p:nvPr/>
        </p:nvSpPr>
        <p:spPr>
          <a:xfrm>
            <a:off x="1178909" y="2368494"/>
            <a:ext cx="3364762" cy="3364762"/>
          </a:xfrm>
          <a:prstGeom prst="ellipse">
            <a:avLst/>
          </a:prstGeom>
          <a:solidFill>
            <a:schemeClr val="accent5"/>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6" name="Oval 175">
            <a:extLst>
              <a:ext uri="{FF2B5EF4-FFF2-40B4-BE49-F238E27FC236}">
                <a16:creationId xmlns:a16="http://schemas.microsoft.com/office/drawing/2014/main" id="{E4D796E4-1736-47D0-A0C3-92EF5C8C4324}"/>
              </a:ext>
            </a:extLst>
          </p:cNvPr>
          <p:cNvSpPr/>
          <p:nvPr/>
        </p:nvSpPr>
        <p:spPr>
          <a:xfrm>
            <a:off x="4048078" y="4080003"/>
            <a:ext cx="1186624" cy="1186624"/>
          </a:xfrm>
          <a:prstGeom prst="ellipse">
            <a:avLst/>
          </a:prstGeom>
          <a:solidFill>
            <a:schemeClr val="accent1"/>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7" name="Oval 176">
            <a:extLst>
              <a:ext uri="{FF2B5EF4-FFF2-40B4-BE49-F238E27FC236}">
                <a16:creationId xmlns:a16="http://schemas.microsoft.com/office/drawing/2014/main" id="{2C991995-7D9E-4C8B-B867-25FB5E2AB3DE}"/>
              </a:ext>
            </a:extLst>
          </p:cNvPr>
          <p:cNvSpPr/>
          <p:nvPr/>
        </p:nvSpPr>
        <p:spPr>
          <a:xfrm>
            <a:off x="1202998" y="1363249"/>
            <a:ext cx="4163814" cy="41638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0" name="Oval 69">
            <a:extLst>
              <a:ext uri="{FF2B5EF4-FFF2-40B4-BE49-F238E27FC236}">
                <a16:creationId xmlns:a16="http://schemas.microsoft.com/office/drawing/2014/main" id="{BB985841-3ACD-47EF-B438-0E5052789664}"/>
              </a:ext>
            </a:extLst>
          </p:cNvPr>
          <p:cNvSpPr/>
          <p:nvPr/>
        </p:nvSpPr>
        <p:spPr>
          <a:xfrm>
            <a:off x="771431" y="1009738"/>
            <a:ext cx="579055" cy="579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Oval 28">
            <a:extLst>
              <a:ext uri="{FF2B5EF4-FFF2-40B4-BE49-F238E27FC236}">
                <a16:creationId xmlns:a16="http://schemas.microsoft.com/office/drawing/2014/main" id="{1F0D45E1-F47C-4548-BC54-8F98F540910F}"/>
              </a:ext>
            </a:extLst>
          </p:cNvPr>
          <p:cNvSpPr/>
          <p:nvPr/>
        </p:nvSpPr>
        <p:spPr>
          <a:xfrm>
            <a:off x="1757008" y="4334683"/>
            <a:ext cx="191187" cy="1911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80" name="Oval 179">
            <a:extLst>
              <a:ext uri="{FF2B5EF4-FFF2-40B4-BE49-F238E27FC236}">
                <a16:creationId xmlns:a16="http://schemas.microsoft.com/office/drawing/2014/main" id="{8135BDD1-1388-4642-8641-65DA690FEF4A}"/>
              </a:ext>
            </a:extLst>
          </p:cNvPr>
          <p:cNvSpPr/>
          <p:nvPr/>
        </p:nvSpPr>
        <p:spPr>
          <a:xfrm>
            <a:off x="565422" y="5716112"/>
            <a:ext cx="317074" cy="317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81" name="Oval 180">
            <a:extLst>
              <a:ext uri="{FF2B5EF4-FFF2-40B4-BE49-F238E27FC236}">
                <a16:creationId xmlns:a16="http://schemas.microsoft.com/office/drawing/2014/main" id="{987CABD0-C6B5-47B4-A934-27B4ACD537F7}"/>
              </a:ext>
            </a:extLst>
          </p:cNvPr>
          <p:cNvSpPr/>
          <p:nvPr/>
        </p:nvSpPr>
        <p:spPr>
          <a:xfrm>
            <a:off x="4753718" y="5784304"/>
            <a:ext cx="191187" cy="1911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Oval 70">
            <a:extLst>
              <a:ext uri="{FF2B5EF4-FFF2-40B4-BE49-F238E27FC236}">
                <a16:creationId xmlns:a16="http://schemas.microsoft.com/office/drawing/2014/main" id="{85C61DA9-7AF8-45EF-984F-EA32F05DD96A}"/>
              </a:ext>
            </a:extLst>
          </p:cNvPr>
          <p:cNvSpPr/>
          <p:nvPr/>
        </p:nvSpPr>
        <p:spPr>
          <a:xfrm>
            <a:off x="4958682" y="2359474"/>
            <a:ext cx="620101" cy="6201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1EFD3798-5351-4CBB-BF52-987E66C74845}"/>
              </a:ext>
            </a:extLst>
          </p:cNvPr>
          <p:cNvSpPr txBox="1"/>
          <p:nvPr/>
        </p:nvSpPr>
        <p:spPr>
          <a:xfrm>
            <a:off x="6192335" y="2614159"/>
            <a:ext cx="460508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000000"/>
                </a:solidFill>
                <a:effectLst/>
                <a:uLnTx/>
                <a:uFillTx/>
                <a:latin typeface="Arial"/>
                <a:ea typeface="+mn-ea"/>
                <a:cs typeface="+mn-cs"/>
              </a:rPr>
              <a:t>Your Partner Manager for any queries</a:t>
            </a:r>
          </a:p>
        </p:txBody>
      </p:sp>
      <p:pic>
        <p:nvPicPr>
          <p:cNvPr id="4" name="Graphic 3" descr="Speaker Phone">
            <a:extLst>
              <a:ext uri="{FF2B5EF4-FFF2-40B4-BE49-F238E27FC236}">
                <a16:creationId xmlns:a16="http://schemas.microsoft.com/office/drawing/2014/main" id="{FE692D99-BBE6-4E65-9121-03AB990C8B0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8615" y="2094455"/>
            <a:ext cx="2795241" cy="2795241"/>
          </a:xfrm>
          <a:prstGeom prst="rect">
            <a:avLst/>
          </a:prstGeom>
        </p:spPr>
      </p:pic>
      <p:sp>
        <p:nvSpPr>
          <p:cNvPr id="2" name="TextBox 1">
            <a:extLst>
              <a:ext uri="{FF2B5EF4-FFF2-40B4-BE49-F238E27FC236}">
                <a16:creationId xmlns:a16="http://schemas.microsoft.com/office/drawing/2014/main" id="{FEE00926-017E-4FCD-B55F-2BAD1D0FDBAA}"/>
              </a:ext>
            </a:extLst>
          </p:cNvPr>
          <p:cNvSpPr txBox="1"/>
          <p:nvPr/>
        </p:nvSpPr>
        <p:spPr>
          <a:xfrm>
            <a:off x="5833814" y="3968611"/>
            <a:ext cx="6758764" cy="461665"/>
          </a:xfrm>
          <a:prstGeom prst="rect">
            <a:avLst/>
          </a:prstGeom>
          <a:noFill/>
        </p:spPr>
        <p:txBody>
          <a:bodyPr wrap="square" rtlCol="0">
            <a:spAutoFit/>
          </a:bodyPr>
          <a:lstStyle/>
          <a:p>
            <a:r>
              <a:rPr lang="en-AU" sz="2400" b="1" dirty="0">
                <a:solidFill>
                  <a:schemeClr val="accent1"/>
                </a:solidFill>
              </a:rPr>
              <a:t>insearch.edu.au/information-for-partners</a:t>
            </a:r>
          </a:p>
        </p:txBody>
      </p:sp>
      <p:pic>
        <p:nvPicPr>
          <p:cNvPr id="17" name="Graphic 16" descr="Cursor">
            <a:extLst>
              <a:ext uri="{FF2B5EF4-FFF2-40B4-BE49-F238E27FC236}">
                <a16:creationId xmlns:a16="http://schemas.microsoft.com/office/drawing/2014/main" id="{4C415249-213D-47D2-9A52-677B934B566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17080" y="4382156"/>
            <a:ext cx="914400" cy="914400"/>
          </a:xfrm>
          <a:prstGeom prst="rect">
            <a:avLst/>
          </a:prstGeom>
        </p:spPr>
      </p:pic>
    </p:spTree>
    <p:extLst>
      <p:ext uri="{BB962C8B-B14F-4D97-AF65-F5344CB8AC3E}">
        <p14:creationId xmlns:p14="http://schemas.microsoft.com/office/powerpoint/2010/main" val="277367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275DA2-1A82-40AA-A2CE-D2E4F316D3A4}"/>
              </a:ext>
            </a:extLst>
          </p:cNvPr>
          <p:cNvSpPr txBox="1"/>
          <p:nvPr/>
        </p:nvSpPr>
        <p:spPr>
          <a:xfrm>
            <a:off x="614129" y="580873"/>
            <a:ext cx="7918172" cy="147732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000000"/>
                </a:solidFill>
                <a:effectLst/>
                <a:uLnTx/>
                <a:uFillTx/>
                <a:latin typeface="Arial"/>
                <a:ea typeface="+mn-ea"/>
                <a:cs typeface="+mn-cs"/>
              </a:rPr>
              <a:t>2020 important dates</a:t>
            </a:r>
            <a:br>
              <a:rPr kumimoji="0" lang="en-AU" sz="4800" b="1" i="0" u="none" strike="noStrike" kern="1200" cap="none" spc="0" normalizeH="0" baseline="0" noProof="0" dirty="0">
                <a:ln>
                  <a:noFill/>
                </a:ln>
                <a:solidFill>
                  <a:srgbClr val="000000"/>
                </a:solidFill>
                <a:effectLst/>
                <a:uLnTx/>
                <a:uFillTx/>
                <a:latin typeface="Arial"/>
                <a:ea typeface="+mn-ea"/>
                <a:cs typeface="+mn-cs"/>
              </a:rPr>
            </a:br>
            <a:r>
              <a:rPr kumimoji="0" lang="en-AU" sz="4800" b="1" i="0" u="none" strike="noStrike" kern="1200" cap="none" spc="0" normalizeH="0" baseline="0" noProof="0" dirty="0">
                <a:ln>
                  <a:noFill/>
                </a:ln>
                <a:solidFill>
                  <a:srgbClr val="0F4BEB"/>
                </a:solidFill>
                <a:effectLst/>
                <a:uLnTx/>
                <a:uFillTx/>
                <a:latin typeface="Arial"/>
                <a:ea typeface="+mn-ea"/>
                <a:cs typeface="+mn-cs"/>
              </a:rPr>
              <a:t>Academic programs</a:t>
            </a:r>
            <a:endParaRPr kumimoji="0" lang="en-AU" sz="4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Oval 17">
            <a:extLst>
              <a:ext uri="{FF2B5EF4-FFF2-40B4-BE49-F238E27FC236}">
                <a16:creationId xmlns:a16="http://schemas.microsoft.com/office/drawing/2014/main" id="{59693A6A-C50D-4DD4-9539-30DED7BEEB35}"/>
              </a:ext>
            </a:extLst>
          </p:cNvPr>
          <p:cNvSpPr/>
          <p:nvPr/>
        </p:nvSpPr>
        <p:spPr>
          <a:xfrm>
            <a:off x="8532301" y="375765"/>
            <a:ext cx="1943957" cy="19439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Oval 18">
            <a:extLst>
              <a:ext uri="{FF2B5EF4-FFF2-40B4-BE49-F238E27FC236}">
                <a16:creationId xmlns:a16="http://schemas.microsoft.com/office/drawing/2014/main" id="{4C6FB1AA-8C86-4BC7-A9E4-0C97DA8763DB}"/>
              </a:ext>
            </a:extLst>
          </p:cNvPr>
          <p:cNvSpPr/>
          <p:nvPr/>
        </p:nvSpPr>
        <p:spPr>
          <a:xfrm>
            <a:off x="10776568" y="1156389"/>
            <a:ext cx="1163333" cy="1163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Oval 21">
            <a:extLst>
              <a:ext uri="{FF2B5EF4-FFF2-40B4-BE49-F238E27FC236}">
                <a16:creationId xmlns:a16="http://schemas.microsoft.com/office/drawing/2014/main" id="{B4D4A509-25E0-48E5-A1E6-C30795A728D1}"/>
              </a:ext>
            </a:extLst>
          </p:cNvPr>
          <p:cNvSpPr/>
          <p:nvPr/>
        </p:nvSpPr>
        <p:spPr>
          <a:xfrm>
            <a:off x="10581457" y="1308228"/>
            <a:ext cx="509559" cy="5095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Oval 22">
            <a:extLst>
              <a:ext uri="{FF2B5EF4-FFF2-40B4-BE49-F238E27FC236}">
                <a16:creationId xmlns:a16="http://schemas.microsoft.com/office/drawing/2014/main" id="{4A6271B8-84EE-432B-9C05-AEB7CFD6E7A6}"/>
              </a:ext>
            </a:extLst>
          </p:cNvPr>
          <p:cNvSpPr/>
          <p:nvPr/>
        </p:nvSpPr>
        <p:spPr>
          <a:xfrm>
            <a:off x="10542951" y="287587"/>
            <a:ext cx="586572" cy="5865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2" name="Table 1">
            <a:extLst>
              <a:ext uri="{FF2B5EF4-FFF2-40B4-BE49-F238E27FC236}">
                <a16:creationId xmlns:a16="http://schemas.microsoft.com/office/drawing/2014/main" id="{5B2E3A49-A2B2-4583-8C15-31EF443BBEC3}"/>
              </a:ext>
            </a:extLst>
          </p:cNvPr>
          <p:cNvGraphicFramePr>
            <a:graphicFrameLocks noGrp="1"/>
          </p:cNvGraphicFramePr>
          <p:nvPr/>
        </p:nvGraphicFramePr>
        <p:xfrm>
          <a:off x="623889" y="2778234"/>
          <a:ext cx="9957568" cy="3378604"/>
        </p:xfrm>
        <a:graphic>
          <a:graphicData uri="http://schemas.openxmlformats.org/drawingml/2006/table">
            <a:tbl>
              <a:tblPr firstRow="1" bandRow="1">
                <a:tableStyleId>{5C22544A-7EE6-4342-B048-85BDC9FD1C3A}</a:tableStyleId>
              </a:tblPr>
              <a:tblGrid>
                <a:gridCol w="2489392">
                  <a:extLst>
                    <a:ext uri="{9D8B030D-6E8A-4147-A177-3AD203B41FA5}">
                      <a16:colId xmlns:a16="http://schemas.microsoft.com/office/drawing/2014/main" val="3316792422"/>
                    </a:ext>
                  </a:extLst>
                </a:gridCol>
                <a:gridCol w="2489392">
                  <a:extLst>
                    <a:ext uri="{9D8B030D-6E8A-4147-A177-3AD203B41FA5}">
                      <a16:colId xmlns:a16="http://schemas.microsoft.com/office/drawing/2014/main" val="1904871186"/>
                    </a:ext>
                  </a:extLst>
                </a:gridCol>
                <a:gridCol w="2489392">
                  <a:extLst>
                    <a:ext uri="{9D8B030D-6E8A-4147-A177-3AD203B41FA5}">
                      <a16:colId xmlns:a16="http://schemas.microsoft.com/office/drawing/2014/main" val="2209232955"/>
                    </a:ext>
                  </a:extLst>
                </a:gridCol>
                <a:gridCol w="2489392">
                  <a:extLst>
                    <a:ext uri="{9D8B030D-6E8A-4147-A177-3AD203B41FA5}">
                      <a16:colId xmlns:a16="http://schemas.microsoft.com/office/drawing/2014/main" val="4226329157"/>
                    </a:ext>
                  </a:extLst>
                </a:gridCol>
              </a:tblGrid>
              <a:tr h="938798">
                <a:tc gridSpan="2">
                  <a:txBody>
                    <a:bodyPr/>
                    <a:lstStyle/>
                    <a:p>
                      <a:pPr algn="ctr"/>
                      <a:r>
                        <a:rPr lang="en-AU" sz="2800" dirty="0"/>
                        <a:t>Semester 2</a:t>
                      </a:r>
                    </a:p>
                  </a:txBody>
                  <a:tcPr/>
                </a:tc>
                <a:tc hMerge="1">
                  <a:txBody>
                    <a:bodyPr/>
                    <a:lstStyle/>
                    <a:p>
                      <a:endParaRPr lang="en-AU" dirty="0"/>
                    </a:p>
                  </a:txBody>
                  <a:tcPr/>
                </a:tc>
                <a:tc gridSpan="2">
                  <a:txBody>
                    <a:bodyPr/>
                    <a:lstStyle/>
                    <a:p>
                      <a:pPr algn="ctr"/>
                      <a:r>
                        <a:rPr lang="en-AU" sz="2800" dirty="0"/>
                        <a:t>Semester 3</a:t>
                      </a:r>
                    </a:p>
                  </a:txBody>
                  <a:tcPr/>
                </a:tc>
                <a:tc hMerge="1">
                  <a:txBody>
                    <a:bodyPr/>
                    <a:lstStyle/>
                    <a:p>
                      <a:endParaRPr lang="en-AU" dirty="0"/>
                    </a:p>
                  </a:txBody>
                  <a:tcPr/>
                </a:tc>
                <a:extLst>
                  <a:ext uri="{0D108BD9-81ED-4DB2-BD59-A6C34878D82A}">
                    <a16:rowId xmlns:a16="http://schemas.microsoft.com/office/drawing/2014/main" val="2072172808"/>
                  </a:ext>
                </a:extLst>
              </a:tr>
              <a:tr h="793886">
                <a:tc>
                  <a:txBody>
                    <a:bodyPr/>
                    <a:lstStyle/>
                    <a:p>
                      <a:r>
                        <a:rPr lang="en-AU" sz="2400" b="1" dirty="0"/>
                        <a:t>Commences</a:t>
                      </a:r>
                    </a:p>
                  </a:txBody>
                  <a:tcPr/>
                </a:tc>
                <a:tc>
                  <a:txBody>
                    <a:bodyPr/>
                    <a:lstStyle/>
                    <a:p>
                      <a:r>
                        <a:rPr lang="en-AU" sz="2400" b="1" dirty="0"/>
                        <a:t>22 June </a:t>
                      </a:r>
                    </a:p>
                  </a:txBody>
                  <a:tcPr/>
                </a:tc>
                <a:tc>
                  <a:txBody>
                    <a:bodyPr/>
                    <a:lstStyle/>
                    <a:p>
                      <a:r>
                        <a:rPr lang="en-AU" sz="2400" b="1" dirty="0"/>
                        <a:t>Commences</a:t>
                      </a:r>
                    </a:p>
                  </a:txBody>
                  <a:tcPr/>
                </a:tc>
                <a:tc>
                  <a:txBody>
                    <a:bodyPr/>
                    <a:lstStyle/>
                    <a:p>
                      <a:r>
                        <a:rPr lang="en-AU" sz="2400" b="1" dirty="0"/>
                        <a:t>6 October</a:t>
                      </a:r>
                    </a:p>
                  </a:txBody>
                  <a:tcPr/>
                </a:tc>
                <a:extLst>
                  <a:ext uri="{0D108BD9-81ED-4DB2-BD59-A6C34878D82A}">
                    <a16:rowId xmlns:a16="http://schemas.microsoft.com/office/drawing/2014/main" val="1122541376"/>
                  </a:ext>
                </a:extLst>
              </a:tr>
              <a:tr h="793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t>Orientation</a:t>
                      </a:r>
                    </a:p>
                    <a:p>
                      <a:endParaRPr lang="en-AU"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i="0" kern="1200" dirty="0">
                          <a:solidFill>
                            <a:schemeClr val="dk1"/>
                          </a:solidFill>
                          <a:effectLst/>
                          <a:latin typeface="+mn-lt"/>
                          <a:ea typeface="+mn-ea"/>
                          <a:cs typeface="+mn-cs"/>
                        </a:rPr>
                        <a:t>22-26 June</a:t>
                      </a:r>
                      <a:endParaRPr lang="en-AU" sz="2400" b="1" dirty="0"/>
                    </a:p>
                    <a:p>
                      <a:endParaRPr lang="en-AU"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t>Orientation</a:t>
                      </a:r>
                    </a:p>
                    <a:p>
                      <a:endParaRPr lang="en-AU"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i="0" kern="1200" dirty="0">
                          <a:solidFill>
                            <a:schemeClr val="dk1"/>
                          </a:solidFill>
                          <a:effectLst/>
                          <a:latin typeface="+mn-lt"/>
                          <a:ea typeface="+mn-ea"/>
                          <a:cs typeface="+mn-cs"/>
                        </a:rPr>
                        <a:t>6-9 October</a:t>
                      </a:r>
                      <a:endParaRPr lang="en-AU" sz="2400" b="1" dirty="0"/>
                    </a:p>
                    <a:p>
                      <a:endParaRPr lang="en-AU" sz="2400" b="1" dirty="0"/>
                    </a:p>
                  </a:txBody>
                  <a:tcPr/>
                </a:tc>
                <a:extLst>
                  <a:ext uri="{0D108BD9-81ED-4DB2-BD59-A6C34878D82A}">
                    <a16:rowId xmlns:a16="http://schemas.microsoft.com/office/drawing/2014/main" val="2735313137"/>
                  </a:ext>
                </a:extLst>
              </a:tr>
              <a:tr h="793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t>Census date</a:t>
                      </a:r>
                    </a:p>
                    <a:p>
                      <a:endParaRPr lang="en-AU"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t>24 July</a:t>
                      </a:r>
                    </a:p>
                    <a:p>
                      <a:endParaRPr lang="en-AU"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t>Census date</a:t>
                      </a:r>
                    </a:p>
                    <a:p>
                      <a:endParaRPr lang="en-AU"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t>6 November</a:t>
                      </a:r>
                    </a:p>
                    <a:p>
                      <a:endParaRPr lang="en-AU" sz="2400" b="1" dirty="0"/>
                    </a:p>
                  </a:txBody>
                  <a:tcPr/>
                </a:tc>
                <a:extLst>
                  <a:ext uri="{0D108BD9-81ED-4DB2-BD59-A6C34878D82A}">
                    <a16:rowId xmlns:a16="http://schemas.microsoft.com/office/drawing/2014/main" val="114046691"/>
                  </a:ext>
                </a:extLst>
              </a:tr>
            </a:tbl>
          </a:graphicData>
        </a:graphic>
      </p:graphicFrame>
    </p:spTree>
    <p:extLst>
      <p:ext uri="{BB962C8B-B14F-4D97-AF65-F5344CB8AC3E}">
        <p14:creationId xmlns:p14="http://schemas.microsoft.com/office/powerpoint/2010/main" val="345886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UTS_001">
      <a:dk1>
        <a:srgbClr val="000000"/>
      </a:dk1>
      <a:lt1>
        <a:srgbClr val="FFFFFF"/>
      </a:lt1>
      <a:dk2>
        <a:srgbClr val="000000"/>
      </a:dk2>
      <a:lt2>
        <a:srgbClr val="FFFFFF"/>
      </a:lt2>
      <a:accent1>
        <a:srgbClr val="0F4BEB"/>
      </a:accent1>
      <a:accent2>
        <a:srgbClr val="FF2305"/>
      </a:accent2>
      <a:accent3>
        <a:srgbClr val="323232"/>
      </a:accent3>
      <a:accent4>
        <a:srgbClr val="B2B2B2"/>
      </a:accent4>
      <a:accent5>
        <a:srgbClr val="EBEBEB"/>
      </a:accent5>
      <a:accent6>
        <a:srgbClr val="FF9600"/>
      </a:accent6>
      <a:hlink>
        <a:srgbClr val="09D369"/>
      </a:hlink>
      <a:folHlink>
        <a:srgbClr val="0F4BE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2C83D2EFD97240815905560618E882" ma:contentTypeVersion="13" ma:contentTypeDescription="Create a new document." ma:contentTypeScope="" ma:versionID="b3c0e2109a5b5d605401882896626353">
  <xsd:schema xmlns:xsd="http://www.w3.org/2001/XMLSchema" xmlns:xs="http://www.w3.org/2001/XMLSchema" xmlns:p="http://schemas.microsoft.com/office/2006/metadata/properties" xmlns:ns3="f485836f-0511-4daa-8416-3b2e6891c004" xmlns:ns4="1c608ebe-923a-45be-837c-850a5510ddda" targetNamespace="http://schemas.microsoft.com/office/2006/metadata/properties" ma:root="true" ma:fieldsID="fa391daa5f2b5785a92b36f91273679d" ns3:_="" ns4:_="">
    <xsd:import namespace="f485836f-0511-4daa-8416-3b2e6891c004"/>
    <xsd:import namespace="1c608ebe-923a-45be-837c-850a5510ddd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85836f-0511-4daa-8416-3b2e6891c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608ebe-923a-45be-837c-850a5510dd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FE7095-92F2-4604-B727-4A73DB732D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85836f-0511-4daa-8416-3b2e6891c004"/>
    <ds:schemaRef ds:uri="1c608ebe-923a-45be-837c-850a5510dd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E2F64B-F25B-429D-B319-6C642DA753CC}">
  <ds:schemaRefs>
    <ds:schemaRef ds:uri="1c608ebe-923a-45be-837c-850a5510ddda"/>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f485836f-0511-4daa-8416-3b2e6891c004"/>
    <ds:schemaRef ds:uri="http://purl.org/dc/terms/"/>
  </ds:schemaRefs>
</ds:datastoreItem>
</file>

<file path=customXml/itemProps3.xml><?xml version="1.0" encoding="utf-8"?>
<ds:datastoreItem xmlns:ds="http://schemas.openxmlformats.org/officeDocument/2006/customXml" ds:itemID="{414EBA37-F6FB-4EEC-9E30-0501A68EDB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3630</TotalTime>
  <Words>1410</Words>
  <Application>Microsoft Office PowerPoint</Application>
  <PresentationFormat>Widescreen</PresentationFormat>
  <Paragraphs>241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Segoe UI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Staff Meeting Term 2, 2018  Wednesday 28 February</dc:title>
  <dc:creator>Clare Magee</dc:creator>
  <cp:lastModifiedBy>Belinda Sanchez</cp:lastModifiedBy>
  <cp:revision>140</cp:revision>
  <cp:lastPrinted>2018-09-25T23:24:06Z</cp:lastPrinted>
  <dcterms:created xsi:type="dcterms:W3CDTF">1601-01-01T00:00:00Z</dcterms:created>
  <dcterms:modified xsi:type="dcterms:W3CDTF">2020-06-15T07:35:12Z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0x0101007E2C83D2EFD97240815905560618E882</vt:lpwstr>
  </property>
</Properties>
</file>